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Robo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F1A95C0-F816-4673-B2CE-AEF23217165F}">
  <a:tblStyle styleId="{BF1A95C0-F816-4673-B2CE-AEF2321716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8f967df9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8f967df9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8f967df9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8f967df9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8f967df9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8f967df9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8f967df96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8f967df96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8f967df9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8f967df9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8f967df9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8f967df9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908276f85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908276f85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908276f85_0_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908276f8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908276f85_0_6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908276f85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8f967df96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8f967df9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ace196056_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ace19605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908276f85_0_57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908276f85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908276f85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908276f85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908276f85_0_3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908276f85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41b09f9a1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41b09f9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92f3e62d2_0_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92f3e62d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Skewness: 3rd standardized moment, measure of lopsidedness - positive means hump on the left (remember we use only nonzero values here, also)</a:t>
            </a:r>
            <a:endParaRPr/>
          </a:p>
          <a:p>
            <a:pPr indent="0" lvl="0" marL="0" rtl="0" algn="l">
              <a:spcBef>
                <a:spcPts val="0"/>
              </a:spcBef>
              <a:spcAft>
                <a:spcPts val="0"/>
              </a:spcAft>
              <a:buNone/>
            </a:pPr>
            <a:r>
              <a:rPr lang="en"/>
              <a:t>Note that we have wrong sign for p22250 - we (the synthetic data) have the hump on the right when puf has hump on the left.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Kurtosis: 4th standardized moment, a measureness of heaviness of tails; here it is relative to the normal distribution, so that positive values mean heavier tails than normal</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41b09f9a1_0_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41b09f9a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375c41e23195ec7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375c41e23195ec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41b09f9a1_0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41b09f9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4107baa3d_0_8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4107baa3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4107baa3d_0_1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4107baa3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908276f85_0_6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908276f8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8f967df96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8f967df96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908276f85_0_36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908276f8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908276f85_0_36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908276f8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375c41e23195ec7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75c41e23195ec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908276f85_0_37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908276f8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908276f85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908276f85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908276f85_0_3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908276f8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908276f85_0_5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908276f85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91cd306a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91cd306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908276f8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908276f8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4107baa3d_0_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4107baa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908276f85_0_9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908276f8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8f967df96_0_45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8f967df96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8f967df96_0_4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8f967df96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8f967df96_0_46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8f967df9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8f967df96_0_48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8f967df96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7908276f85_0_60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908276f85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7908276f85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908276f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7908276f85_0_60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908276f85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908276f85_0_6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908276f85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908276f85_0_6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908276f85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8f967df96_0_5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8f967df96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908276f85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908276f85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908276f85_0_6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908276f85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7908276f85_0_6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7908276f85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908276f85_0_5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908276f85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7908276f85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908276f8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908276f85_0_5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908276f85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908276f85_0_46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908276f85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8f967df96_0_5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8f967df96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ace196056_0_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ace19605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8f967df9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8f967df9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908276f85_0_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908276f8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1155CC"/>
              </a:buClr>
              <a:buSzPts val="3000"/>
              <a:buNone/>
              <a:defRPr b="1" sz="3000">
                <a:solidFill>
                  <a:srgbClr val="1155CC"/>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aei.org/events/the-policy-simulation-library-dc-meeting-a-new-synthetic-data-set-for-tax-policy-analysis/" TargetMode="External"/><Relationship Id="rId4" Type="http://schemas.openxmlformats.org/officeDocument/2006/relationships/hyperlink" Target="mailto:dboyd@albany.edu" TargetMode="External"/><Relationship Id="rId5" Type="http://schemas.openxmlformats.org/officeDocument/2006/relationships/hyperlink" Target="https://github.com/donboyd5/slides"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github.com/MaxGhenis/synthimpu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github.com/PSLmodels/taxdata" TargetMode="External"/><Relationship Id="rId4" Type="http://schemas.openxmlformats.org/officeDocument/2006/relationships/hyperlink" Target="https://pslmodels.github.io/Tax-Calculato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www.census.gov/programs-surveys/ces/data/public-use-data/synthetic-longitudinal-business-database.html" TargetMode="External"/><Relationship Id="rId4" Type="http://schemas.openxmlformats.org/officeDocument/2006/relationships/hyperlink" Target="https://www.census.gov/programs-surveys/sipp/guidance/sipp-synthetic-beta-data-product.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github.com/PSLmodels/Tax-Brain/blob/master/README.m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taxpolicycenter.org/publications/safely-expanding-research-access-administrative-tax-data-creating-synthetic-public-u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97877"/>
            <a:ext cx="8520600" cy="1111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b="1" lang="en" sz="3400">
                <a:solidFill>
                  <a:srgbClr val="1155CC"/>
                </a:solidFill>
              </a:rPr>
              <a:t>A new synthetic data set </a:t>
            </a:r>
            <a:br>
              <a:rPr b="1" lang="en" sz="3400">
                <a:solidFill>
                  <a:srgbClr val="1155CC"/>
                </a:solidFill>
              </a:rPr>
            </a:br>
            <a:r>
              <a:rPr b="1" lang="en" sz="3400">
                <a:solidFill>
                  <a:srgbClr val="1155CC"/>
                </a:solidFill>
              </a:rPr>
              <a:t>for tax policy analysis</a:t>
            </a:r>
            <a:endParaRPr b="1" sz="3400">
              <a:solidFill>
                <a:srgbClr val="1155CC"/>
              </a:solidFill>
            </a:endParaRPr>
          </a:p>
        </p:txBody>
      </p:sp>
      <p:sp>
        <p:nvSpPr>
          <p:cNvPr id="55" name="Google Shape;55;p13"/>
          <p:cNvSpPr txBox="1"/>
          <p:nvPr>
            <p:ph idx="1" type="subTitle"/>
          </p:nvPr>
        </p:nvSpPr>
        <p:spPr>
          <a:xfrm>
            <a:off x="311700" y="1399225"/>
            <a:ext cx="8520600" cy="30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hlinkClick r:id="rId3"/>
              </a:rPr>
              <a:t>The Policy Simulation Library DC meeting</a:t>
            </a:r>
            <a:endParaRPr sz="2400"/>
          </a:p>
          <a:p>
            <a:pPr indent="0" lvl="0" marL="0" rtl="0" algn="ctr">
              <a:spcBef>
                <a:spcPts val="0"/>
              </a:spcBef>
              <a:spcAft>
                <a:spcPts val="0"/>
              </a:spcAft>
              <a:buNone/>
            </a:pPr>
            <a:r>
              <a:rPr lang="en" sz="1800"/>
              <a:t>The American Enterprise Institute</a:t>
            </a:r>
            <a:br>
              <a:rPr lang="en" sz="1800"/>
            </a:br>
            <a:r>
              <a:rPr lang="en" sz="1800"/>
              <a:t>Washington, DC, November 26, 2019</a:t>
            </a:r>
            <a:endParaRPr sz="1800"/>
          </a:p>
          <a:p>
            <a:pPr indent="0" lvl="0" marL="0" rtl="0" algn="ctr">
              <a:spcBef>
                <a:spcPts val="0"/>
              </a:spcBef>
              <a:spcAft>
                <a:spcPts val="0"/>
              </a:spcAft>
              <a:buNone/>
            </a:pPr>
            <a:r>
              <a:t/>
            </a:r>
            <a:endParaRPr sz="1200"/>
          </a:p>
          <a:p>
            <a:pPr indent="0" lvl="0" marL="0" rtl="0" algn="ctr">
              <a:spcBef>
                <a:spcPts val="0"/>
              </a:spcBef>
              <a:spcAft>
                <a:spcPts val="0"/>
              </a:spcAft>
              <a:buNone/>
            </a:pPr>
            <a:r>
              <a:rPr lang="en" sz="1600" u="sng">
                <a:solidFill>
                  <a:schemeClr val="hlink"/>
                </a:solidFill>
                <a:hlinkClick r:id="rId4"/>
              </a:rPr>
              <a:t>Don Boyd</a:t>
            </a:r>
            <a:r>
              <a:rPr lang="en" sz="1600"/>
              <a:t>, Co-Director</a:t>
            </a:r>
            <a:endParaRPr sz="1600"/>
          </a:p>
          <a:p>
            <a:pPr indent="0" lvl="0" marL="0" rtl="0" algn="ctr">
              <a:lnSpc>
                <a:spcPct val="115000"/>
              </a:lnSpc>
              <a:spcBef>
                <a:spcPts val="0"/>
              </a:spcBef>
              <a:spcAft>
                <a:spcPts val="0"/>
              </a:spcAft>
              <a:buNone/>
            </a:pPr>
            <a:r>
              <a:rPr lang="en" sz="1600"/>
              <a:t>State and Local Government Finance Project, Center for Policy Research</a:t>
            </a:r>
            <a:endParaRPr sz="1600"/>
          </a:p>
          <a:p>
            <a:pPr indent="0" lvl="0" marL="0" rtl="0" algn="ctr">
              <a:lnSpc>
                <a:spcPct val="115000"/>
              </a:lnSpc>
              <a:spcBef>
                <a:spcPts val="0"/>
              </a:spcBef>
              <a:spcAft>
                <a:spcPts val="0"/>
              </a:spcAft>
              <a:buNone/>
            </a:pPr>
            <a:r>
              <a:rPr lang="en" sz="1600"/>
              <a:t>Consultant to the AEI Open Source Policy Center</a:t>
            </a:r>
            <a:endParaRPr sz="1600"/>
          </a:p>
          <a:p>
            <a:pPr indent="0" lvl="0" marL="0" rtl="0" algn="ctr">
              <a:lnSpc>
                <a:spcPct val="115000"/>
              </a:lnSpc>
              <a:spcBef>
                <a:spcPts val="0"/>
              </a:spcBef>
              <a:spcAft>
                <a:spcPts val="0"/>
              </a:spcAft>
              <a:buNone/>
            </a:pPr>
            <a:r>
              <a:rPr lang="en" sz="1600"/>
              <a:t>View or download at </a:t>
            </a:r>
            <a:r>
              <a:rPr i="1" lang="en" sz="1600"/>
              <a:t>github donboyd5</a:t>
            </a:r>
            <a:r>
              <a:rPr lang="en" sz="1600"/>
              <a:t>:   </a:t>
            </a:r>
            <a:r>
              <a:rPr lang="en" sz="1600" u="sng">
                <a:solidFill>
                  <a:schemeClr val="hlink"/>
                </a:solidFill>
                <a:hlinkClick r:id="rId5"/>
              </a:rPr>
              <a:t>github.com/donboyd5/slides</a:t>
            </a:r>
            <a:endParaRPr sz="1600"/>
          </a:p>
          <a:p>
            <a:pPr indent="0" lvl="0" marL="0" rtl="0" algn="l">
              <a:lnSpc>
                <a:spcPct val="115000"/>
              </a:lnSpc>
              <a:spcBef>
                <a:spcPts val="0"/>
              </a:spcBef>
              <a:spcAft>
                <a:spcPts val="0"/>
              </a:spcAft>
              <a:buNone/>
            </a:pPr>
            <a:r>
              <a:t/>
            </a:r>
            <a:endParaRPr sz="1200"/>
          </a:p>
          <a:p>
            <a:pPr indent="0" lvl="0" marL="0" rtl="0" algn="ctr">
              <a:lnSpc>
                <a:spcPct val="115000"/>
              </a:lnSpc>
              <a:spcBef>
                <a:spcPts val="0"/>
              </a:spcBef>
              <a:spcAft>
                <a:spcPts val="0"/>
              </a:spcAft>
              <a:buNone/>
            </a:pPr>
            <a:r>
              <a:rPr lang="en" sz="1400"/>
              <a:t>Based on work done jointly with Max Ghenis, </a:t>
            </a:r>
            <a:r>
              <a:rPr lang="en" sz="1400"/>
              <a:t>Consultant to the AEI Open Source Policy Center,</a:t>
            </a:r>
            <a:br>
              <a:rPr lang="en" sz="1400"/>
            </a:br>
            <a:r>
              <a:rPr lang="en" sz="1400"/>
              <a:t>and Dan Feenberg, </a:t>
            </a:r>
            <a:r>
              <a:rPr lang="en" sz="1400"/>
              <a:t>National Bureau of Economic Research</a:t>
            </a:r>
            <a:endParaRPr sz="1400"/>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 name="Google Shape;57;p13"/>
          <p:cNvPicPr preferRelativeResize="0"/>
          <p:nvPr/>
        </p:nvPicPr>
        <p:blipFill>
          <a:blip r:embed="rId6">
            <a:alphaModFix/>
          </a:blip>
          <a:stretch>
            <a:fillRect/>
          </a:stretch>
        </p:blipFill>
        <p:spPr>
          <a:xfrm>
            <a:off x="0" y="4474289"/>
            <a:ext cx="9144000" cy="6692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idx="4294967295" type="body"/>
          </p:nvPr>
        </p:nvSpPr>
        <p:spPr>
          <a:xfrm>
            <a:off x="3245225" y="1047600"/>
            <a:ext cx="1474500" cy="11571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999999"/>
                </a:solidFill>
                <a:latin typeface="Roboto"/>
                <a:ea typeface="Roboto"/>
                <a:cs typeface="Roboto"/>
                <a:sym typeface="Roboto"/>
              </a:rPr>
              <a:t>Calculated seed</a:t>
            </a:r>
            <a:endParaRPr b="1" sz="1600">
              <a:solidFill>
                <a:srgbClr val="999999"/>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999999"/>
                </a:solidFill>
                <a:latin typeface="Roboto"/>
                <a:ea typeface="Roboto"/>
                <a:cs typeface="Roboto"/>
                <a:sym typeface="Roboto"/>
              </a:rPr>
              <a:t>Used for synthesis, later discarded</a:t>
            </a:r>
            <a:endParaRPr sz="1200">
              <a:solidFill>
                <a:srgbClr val="999999"/>
              </a:solidFill>
              <a:latin typeface="Roboto"/>
              <a:ea typeface="Roboto"/>
              <a:cs typeface="Roboto"/>
              <a:sym typeface="Roboto"/>
            </a:endParaRPr>
          </a:p>
        </p:txBody>
      </p:sp>
      <p:sp>
        <p:nvSpPr>
          <p:cNvPr id="118" name="Google Shape;118;p22"/>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
        <p:nvSpPr>
          <p:cNvPr id="119" name="Google Shape;119;p22"/>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0" name="Google Shape;120;p22"/>
          <p:cNvGraphicFramePr/>
          <p:nvPr/>
        </p:nvGraphicFramePr>
        <p:xfrm>
          <a:off x="2016525" y="2585225"/>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sp>
        <p:nvSpPr>
          <p:cNvPr id="121" name="Google Shape;121;p22"/>
          <p:cNvSpPr txBox="1"/>
          <p:nvPr>
            <p:ph idx="4294967295" type="body"/>
          </p:nvPr>
        </p:nvSpPr>
        <p:spPr>
          <a:xfrm>
            <a:off x="1496250" y="1047600"/>
            <a:ext cx="1350000" cy="11874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434343"/>
                </a:solidFill>
                <a:latin typeface="Roboto"/>
                <a:ea typeface="Roboto"/>
                <a:cs typeface="Roboto"/>
                <a:sym typeface="Roboto"/>
              </a:rPr>
              <a:t>Seed</a:t>
            </a:r>
            <a:endParaRPr b="1" sz="1600">
              <a:solidFill>
                <a:srgbClr val="434343"/>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434343"/>
                </a:solidFill>
                <a:latin typeface="Roboto"/>
                <a:ea typeface="Roboto"/>
                <a:cs typeface="Roboto"/>
                <a:sym typeface="Roboto"/>
              </a:rPr>
              <a:t>Retained as-is in the synthesis</a:t>
            </a:r>
            <a:endParaRPr sz="1200">
              <a:solidFill>
                <a:srgbClr val="434343"/>
              </a:solidFill>
              <a:latin typeface="Roboto"/>
              <a:ea typeface="Roboto"/>
              <a:cs typeface="Roboto"/>
              <a:sym typeface="Roboto"/>
            </a:endParaRPr>
          </a:p>
        </p:txBody>
      </p:sp>
      <p:cxnSp>
        <p:nvCxnSpPr>
          <p:cNvPr id="122" name="Google Shape;122;p22"/>
          <p:cNvCxnSpPr>
            <a:stCxn id="121" idx="2"/>
          </p:cNvCxnSpPr>
          <p:nvPr/>
        </p:nvCxnSpPr>
        <p:spPr>
          <a:xfrm>
            <a:off x="2171250" y="2235000"/>
            <a:ext cx="690900" cy="322800"/>
          </a:xfrm>
          <a:prstGeom prst="straightConnector1">
            <a:avLst/>
          </a:prstGeom>
          <a:noFill/>
          <a:ln cap="flat" cmpd="sng" w="9525">
            <a:solidFill>
              <a:srgbClr val="434343"/>
            </a:solidFill>
            <a:prstDash val="solid"/>
            <a:round/>
            <a:headEnd len="med" w="med" type="none"/>
            <a:tailEnd len="med" w="med" type="triangle"/>
          </a:ln>
        </p:spPr>
      </p:cxnSp>
      <p:cxnSp>
        <p:nvCxnSpPr>
          <p:cNvPr id="123" name="Google Shape;123;p22"/>
          <p:cNvCxnSpPr>
            <a:stCxn id="117" idx="2"/>
          </p:cNvCxnSpPr>
          <p:nvPr/>
        </p:nvCxnSpPr>
        <p:spPr>
          <a:xfrm>
            <a:off x="3982475" y="2204700"/>
            <a:ext cx="0" cy="333900"/>
          </a:xfrm>
          <a:prstGeom prst="straightConnector1">
            <a:avLst/>
          </a:prstGeom>
          <a:noFill/>
          <a:ln cap="flat" cmpd="sng" w="9525">
            <a:solidFill>
              <a:srgbClr val="999999"/>
            </a:solidFill>
            <a:prstDash val="solid"/>
            <a:round/>
            <a:headEnd len="med" w="med" type="none"/>
            <a:tailEnd len="med" w="med" type="triangle"/>
          </a:ln>
        </p:spPr>
      </p:cxnSp>
      <p:sp>
        <p:nvSpPr>
          <p:cNvPr id="124" name="Google Shape;124;p22"/>
          <p:cNvSpPr txBox="1"/>
          <p:nvPr>
            <p:ph idx="4294967295" type="body"/>
          </p:nvPr>
        </p:nvSpPr>
        <p:spPr>
          <a:xfrm>
            <a:off x="5077650" y="1047600"/>
            <a:ext cx="1905300" cy="11571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0B5394"/>
                </a:solidFill>
                <a:latin typeface="Roboto"/>
                <a:ea typeface="Roboto"/>
                <a:cs typeface="Roboto"/>
                <a:sym typeface="Roboto"/>
              </a:rPr>
              <a:t>Synthesized variables</a:t>
            </a:r>
            <a:endParaRPr b="1" sz="1600">
              <a:solidFill>
                <a:srgbClr val="0B5394"/>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0B5394"/>
                </a:solidFill>
                <a:latin typeface="Roboto"/>
                <a:ea typeface="Roboto"/>
                <a:cs typeface="Roboto"/>
                <a:sym typeface="Roboto"/>
              </a:rPr>
              <a:t>Generated from the conditional distribution</a:t>
            </a:r>
            <a:endParaRPr sz="1200">
              <a:solidFill>
                <a:srgbClr val="0B5394"/>
              </a:solidFill>
              <a:latin typeface="Roboto"/>
              <a:ea typeface="Roboto"/>
              <a:cs typeface="Roboto"/>
              <a:sym typeface="Roboto"/>
            </a:endParaRPr>
          </a:p>
        </p:txBody>
      </p:sp>
      <p:cxnSp>
        <p:nvCxnSpPr>
          <p:cNvPr id="125" name="Google Shape;125;p22"/>
          <p:cNvCxnSpPr>
            <a:stCxn id="124" idx="2"/>
          </p:cNvCxnSpPr>
          <p:nvPr/>
        </p:nvCxnSpPr>
        <p:spPr>
          <a:xfrm flipH="1">
            <a:off x="5619000" y="2204700"/>
            <a:ext cx="411300" cy="309900"/>
          </a:xfrm>
          <a:prstGeom prst="straightConnector1">
            <a:avLst/>
          </a:prstGeom>
          <a:noFill/>
          <a:ln cap="flat" cmpd="sng" w="9525">
            <a:solidFill>
              <a:srgbClr val="3D85C6"/>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1" name="Google Shape;131;p23"/>
          <p:cNvGraphicFramePr/>
          <p:nvPr/>
        </p:nvGraphicFramePr>
        <p:xfrm>
          <a:off x="2299875" y="1115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32" name="Google Shape;132;p23"/>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33" name="Google Shape;133;p23"/>
          <p:cNvGraphicFramePr/>
          <p:nvPr/>
        </p:nvGraphicFramePr>
        <p:xfrm>
          <a:off x="2299875" y="3020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34" name="Google Shape;134;p23"/>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1</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Copy the seed variables over</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i="1" lang="en" sz="1200">
                <a:solidFill>
                  <a:srgbClr val="7F6000"/>
                </a:solidFill>
                <a:latin typeface="Roboto"/>
                <a:ea typeface="Roboto"/>
                <a:cs typeface="Roboto"/>
                <a:sym typeface="Roboto"/>
              </a:rPr>
              <a:t>Optional: sample with replacement</a:t>
            </a:r>
            <a:endParaRPr i="1" sz="1200">
              <a:solidFill>
                <a:srgbClr val="7F6000"/>
              </a:solidFill>
              <a:latin typeface="Roboto"/>
              <a:ea typeface="Roboto"/>
              <a:cs typeface="Roboto"/>
              <a:sym typeface="Roboto"/>
            </a:endParaRPr>
          </a:p>
        </p:txBody>
      </p:sp>
      <p:sp>
        <p:nvSpPr>
          <p:cNvPr id="135" name="Google Shape;135;p23"/>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36" name="Google Shape;136;p23"/>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37" name="Google Shape;137;p23"/>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3" name="Google Shape;143;p24"/>
          <p:cNvGraphicFramePr/>
          <p:nvPr/>
        </p:nvGraphicFramePr>
        <p:xfrm>
          <a:off x="2299875" y="1115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44" name="Google Shape;144;p24"/>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45" name="Google Shape;145;p24"/>
          <p:cNvGraphicFramePr/>
          <p:nvPr/>
        </p:nvGraphicFramePr>
        <p:xfrm>
          <a:off x="2299875" y="3020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46" name="Google Shape;146;p24"/>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2</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Determine the conditional distribution of the first synthesized variable</a:t>
            </a:r>
            <a:endParaRPr i="1" sz="1200">
              <a:solidFill>
                <a:srgbClr val="7F6000"/>
              </a:solidFill>
              <a:latin typeface="Roboto"/>
              <a:ea typeface="Roboto"/>
              <a:cs typeface="Roboto"/>
              <a:sym typeface="Roboto"/>
            </a:endParaRPr>
          </a:p>
        </p:txBody>
      </p:sp>
      <p:pic>
        <p:nvPicPr>
          <p:cNvPr id="147" name="Google Shape;147;p24"/>
          <p:cNvPicPr preferRelativeResize="0"/>
          <p:nvPr/>
        </p:nvPicPr>
        <p:blipFill rotWithShape="1">
          <a:blip r:embed="rId3">
            <a:alphaModFix/>
          </a:blip>
          <a:srcRect b="10792" l="10922" r="3746" t="3207"/>
          <a:stretch/>
        </p:blipFill>
        <p:spPr>
          <a:xfrm>
            <a:off x="7146800" y="3443975"/>
            <a:ext cx="273100" cy="320550"/>
          </a:xfrm>
          <a:prstGeom prst="rect">
            <a:avLst/>
          </a:prstGeom>
          <a:noFill/>
          <a:ln>
            <a:noFill/>
          </a:ln>
        </p:spPr>
      </p:pic>
      <p:pic>
        <p:nvPicPr>
          <p:cNvPr id="148" name="Google Shape;148;p24"/>
          <p:cNvPicPr preferRelativeResize="0"/>
          <p:nvPr/>
        </p:nvPicPr>
        <p:blipFill rotWithShape="1">
          <a:blip r:embed="rId3">
            <a:alphaModFix/>
          </a:blip>
          <a:srcRect b="10792" l="10922" r="3746" t="3207"/>
          <a:stretch/>
        </p:blipFill>
        <p:spPr>
          <a:xfrm>
            <a:off x="7146800" y="3824975"/>
            <a:ext cx="138625" cy="320550"/>
          </a:xfrm>
          <a:prstGeom prst="rect">
            <a:avLst/>
          </a:prstGeom>
          <a:noFill/>
          <a:ln>
            <a:noFill/>
          </a:ln>
        </p:spPr>
      </p:pic>
      <p:pic>
        <p:nvPicPr>
          <p:cNvPr id="149" name="Google Shape;149;p24"/>
          <p:cNvPicPr preferRelativeResize="0"/>
          <p:nvPr/>
        </p:nvPicPr>
        <p:blipFill rotWithShape="1">
          <a:blip r:embed="rId3">
            <a:alphaModFix/>
          </a:blip>
          <a:srcRect b="10792" l="10922" r="3746" t="3207"/>
          <a:stretch/>
        </p:blipFill>
        <p:spPr>
          <a:xfrm>
            <a:off x="7146800" y="4258150"/>
            <a:ext cx="489200" cy="320550"/>
          </a:xfrm>
          <a:prstGeom prst="rect">
            <a:avLst/>
          </a:prstGeom>
          <a:noFill/>
          <a:ln>
            <a:noFill/>
          </a:ln>
        </p:spPr>
      </p:pic>
      <p:sp>
        <p:nvSpPr>
          <p:cNvPr id="150" name="Google Shape;150;p24"/>
          <p:cNvSpPr txBox="1"/>
          <p:nvPr>
            <p:ph idx="4294967295" type="body"/>
          </p:nvPr>
        </p:nvSpPr>
        <p:spPr>
          <a:xfrm>
            <a:off x="7041875" y="2564550"/>
            <a:ext cx="1958100" cy="84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7F6000"/>
                </a:solidFill>
                <a:latin typeface="Roboto"/>
                <a:ea typeface="Roboto"/>
                <a:cs typeface="Roboto"/>
                <a:sym typeface="Roboto"/>
              </a:rPr>
              <a:t>Predicted distribution of wages conditional on MARS and AGI</a:t>
            </a:r>
            <a:endParaRPr i="1" sz="1400">
              <a:solidFill>
                <a:srgbClr val="7F6000"/>
              </a:solidFill>
              <a:latin typeface="Roboto"/>
              <a:ea typeface="Roboto"/>
              <a:cs typeface="Roboto"/>
              <a:sym typeface="Roboto"/>
            </a:endParaRPr>
          </a:p>
        </p:txBody>
      </p:sp>
      <p:sp>
        <p:nvSpPr>
          <p:cNvPr id="151" name="Google Shape;151;p24"/>
          <p:cNvSpPr txBox="1"/>
          <p:nvPr>
            <p:ph idx="4294967295" type="body"/>
          </p:nvPr>
        </p:nvSpPr>
        <p:spPr>
          <a:xfrm>
            <a:off x="6987775" y="4599825"/>
            <a:ext cx="696300" cy="26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7F6000"/>
                </a:solidFill>
                <a:latin typeface="Roboto"/>
                <a:ea typeface="Roboto"/>
                <a:cs typeface="Roboto"/>
                <a:sym typeface="Roboto"/>
              </a:rPr>
              <a:t>Wages</a:t>
            </a:r>
            <a:endParaRPr i="1" sz="1000">
              <a:solidFill>
                <a:srgbClr val="7F6000"/>
              </a:solidFill>
              <a:latin typeface="Roboto"/>
              <a:ea typeface="Roboto"/>
              <a:cs typeface="Roboto"/>
              <a:sym typeface="Roboto"/>
            </a:endParaRPr>
          </a:p>
        </p:txBody>
      </p:sp>
      <p:sp>
        <p:nvSpPr>
          <p:cNvPr id="152" name="Google Shape;152;p24"/>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53" name="Google Shape;153;p24"/>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54" name="Google Shape;154;p24"/>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0" name="Google Shape;160;p25"/>
          <p:cNvGraphicFramePr/>
          <p:nvPr/>
        </p:nvGraphicFramePr>
        <p:xfrm>
          <a:off x="2299875" y="1115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61" name="Google Shape;161;p25"/>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62" name="Google Shape;162;p25"/>
          <p:cNvGraphicFramePr/>
          <p:nvPr/>
        </p:nvGraphicFramePr>
        <p:xfrm>
          <a:off x="2299875" y="3020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$62,400</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$155,100</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63" name="Google Shape;163;p25"/>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3</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Impute the first synthesized variable by selecting randomly from the predicted conditional distribution</a:t>
            </a:r>
            <a:endParaRPr i="1" sz="1200">
              <a:solidFill>
                <a:srgbClr val="7F6000"/>
              </a:solidFill>
              <a:latin typeface="Roboto"/>
              <a:ea typeface="Roboto"/>
              <a:cs typeface="Roboto"/>
              <a:sym typeface="Roboto"/>
            </a:endParaRPr>
          </a:p>
        </p:txBody>
      </p:sp>
      <p:pic>
        <p:nvPicPr>
          <p:cNvPr id="164" name="Google Shape;164;p25"/>
          <p:cNvPicPr preferRelativeResize="0"/>
          <p:nvPr/>
        </p:nvPicPr>
        <p:blipFill rotWithShape="1">
          <a:blip r:embed="rId3">
            <a:alphaModFix/>
          </a:blip>
          <a:srcRect b="10792" l="10922" r="3746" t="3207"/>
          <a:stretch/>
        </p:blipFill>
        <p:spPr>
          <a:xfrm>
            <a:off x="7146800" y="3443975"/>
            <a:ext cx="273100" cy="320550"/>
          </a:xfrm>
          <a:prstGeom prst="rect">
            <a:avLst/>
          </a:prstGeom>
          <a:noFill/>
          <a:ln>
            <a:noFill/>
          </a:ln>
        </p:spPr>
      </p:pic>
      <p:pic>
        <p:nvPicPr>
          <p:cNvPr id="165" name="Google Shape;165;p25"/>
          <p:cNvPicPr preferRelativeResize="0"/>
          <p:nvPr/>
        </p:nvPicPr>
        <p:blipFill rotWithShape="1">
          <a:blip r:embed="rId3">
            <a:alphaModFix/>
          </a:blip>
          <a:srcRect b="10792" l="10922" r="3746" t="3207"/>
          <a:stretch/>
        </p:blipFill>
        <p:spPr>
          <a:xfrm>
            <a:off x="7146800" y="3824975"/>
            <a:ext cx="138625" cy="320550"/>
          </a:xfrm>
          <a:prstGeom prst="rect">
            <a:avLst/>
          </a:prstGeom>
          <a:noFill/>
          <a:ln>
            <a:noFill/>
          </a:ln>
        </p:spPr>
      </p:pic>
      <p:pic>
        <p:nvPicPr>
          <p:cNvPr id="166" name="Google Shape;166;p25"/>
          <p:cNvPicPr preferRelativeResize="0"/>
          <p:nvPr/>
        </p:nvPicPr>
        <p:blipFill rotWithShape="1">
          <a:blip r:embed="rId3">
            <a:alphaModFix/>
          </a:blip>
          <a:srcRect b="10792" l="10922" r="3746" t="3207"/>
          <a:stretch/>
        </p:blipFill>
        <p:spPr>
          <a:xfrm>
            <a:off x="7146800" y="4258150"/>
            <a:ext cx="489200" cy="320550"/>
          </a:xfrm>
          <a:prstGeom prst="rect">
            <a:avLst/>
          </a:prstGeom>
          <a:noFill/>
          <a:ln>
            <a:noFill/>
          </a:ln>
        </p:spPr>
      </p:pic>
      <p:sp>
        <p:nvSpPr>
          <p:cNvPr id="167" name="Google Shape;167;p25"/>
          <p:cNvSpPr txBox="1"/>
          <p:nvPr>
            <p:ph idx="4294967295" type="body"/>
          </p:nvPr>
        </p:nvSpPr>
        <p:spPr>
          <a:xfrm>
            <a:off x="7041875" y="2564550"/>
            <a:ext cx="1958100" cy="84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7F6000"/>
                </a:solidFill>
                <a:latin typeface="Roboto"/>
                <a:ea typeface="Roboto"/>
                <a:cs typeface="Roboto"/>
                <a:sym typeface="Roboto"/>
              </a:rPr>
              <a:t>Predicted distribution of wages conditional on MARS and AGI</a:t>
            </a:r>
            <a:endParaRPr i="1" sz="1400">
              <a:solidFill>
                <a:srgbClr val="7F6000"/>
              </a:solidFill>
              <a:latin typeface="Roboto"/>
              <a:ea typeface="Roboto"/>
              <a:cs typeface="Roboto"/>
              <a:sym typeface="Roboto"/>
            </a:endParaRPr>
          </a:p>
        </p:txBody>
      </p:sp>
      <p:sp>
        <p:nvSpPr>
          <p:cNvPr id="168" name="Google Shape;168;p25"/>
          <p:cNvSpPr txBox="1"/>
          <p:nvPr>
            <p:ph idx="4294967295" type="body"/>
          </p:nvPr>
        </p:nvSpPr>
        <p:spPr>
          <a:xfrm>
            <a:off x="6987775" y="4599825"/>
            <a:ext cx="696300" cy="26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7F6000"/>
                </a:solidFill>
                <a:latin typeface="Roboto"/>
                <a:ea typeface="Roboto"/>
                <a:cs typeface="Roboto"/>
                <a:sym typeface="Roboto"/>
              </a:rPr>
              <a:t>Wages</a:t>
            </a:r>
            <a:endParaRPr i="1" sz="1000">
              <a:solidFill>
                <a:srgbClr val="7F6000"/>
              </a:solidFill>
              <a:latin typeface="Roboto"/>
              <a:ea typeface="Roboto"/>
              <a:cs typeface="Roboto"/>
              <a:sym typeface="Roboto"/>
            </a:endParaRPr>
          </a:p>
        </p:txBody>
      </p:sp>
      <p:sp>
        <p:nvSpPr>
          <p:cNvPr id="169" name="Google Shape;169;p25"/>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70" name="Google Shape;170;p25"/>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71" name="Google Shape;171;p25"/>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7" name="Google Shape;177;p26"/>
          <p:cNvGraphicFramePr/>
          <p:nvPr/>
        </p:nvGraphicFramePr>
        <p:xfrm>
          <a:off x="2299875" y="1115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78" name="Google Shape;178;p26"/>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79" name="Google Shape;179;p26"/>
          <p:cNvGraphicFramePr/>
          <p:nvPr/>
        </p:nvGraphicFramePr>
        <p:xfrm>
          <a:off x="2299875" y="3020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a:ea typeface="Roboto"/>
                          <a:cs typeface="Roboto"/>
                          <a:sym typeface="Roboto"/>
                        </a:rPr>
                        <a:t>$62,400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a:ea typeface="Roboto"/>
                          <a:cs typeface="Roboto"/>
                          <a:sym typeface="Roboto"/>
                        </a:rPr>
                        <a:t>$40,000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a:ea typeface="Roboto"/>
                          <a:cs typeface="Roboto"/>
                          <a:sym typeface="Roboto"/>
                        </a:rPr>
                        <a:t>$155,100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$43,900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bl>
          </a:graphicData>
        </a:graphic>
      </p:graphicFrame>
      <p:sp>
        <p:nvSpPr>
          <p:cNvPr id="180" name="Google Shape;180;p26"/>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4</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Do steps 2-3 for subsequent variables, conditional also on previously synthesized values</a:t>
            </a:r>
            <a:endParaRPr i="1" sz="1200">
              <a:solidFill>
                <a:srgbClr val="7F6000"/>
              </a:solidFill>
              <a:latin typeface="Roboto"/>
              <a:ea typeface="Roboto"/>
              <a:cs typeface="Roboto"/>
              <a:sym typeface="Roboto"/>
            </a:endParaRPr>
          </a:p>
        </p:txBody>
      </p:sp>
      <p:pic>
        <p:nvPicPr>
          <p:cNvPr id="181" name="Google Shape;181;p26"/>
          <p:cNvPicPr preferRelativeResize="0"/>
          <p:nvPr/>
        </p:nvPicPr>
        <p:blipFill rotWithShape="1">
          <a:blip r:embed="rId3">
            <a:alphaModFix/>
          </a:blip>
          <a:srcRect b="13401" l="10720" r="3035" t="4280"/>
          <a:stretch/>
        </p:blipFill>
        <p:spPr>
          <a:xfrm>
            <a:off x="7163425" y="3430125"/>
            <a:ext cx="548700" cy="364725"/>
          </a:xfrm>
          <a:prstGeom prst="rect">
            <a:avLst/>
          </a:prstGeom>
          <a:noFill/>
          <a:ln>
            <a:noFill/>
          </a:ln>
        </p:spPr>
      </p:pic>
      <p:pic>
        <p:nvPicPr>
          <p:cNvPr id="182" name="Google Shape;182;p26"/>
          <p:cNvPicPr preferRelativeResize="0"/>
          <p:nvPr/>
        </p:nvPicPr>
        <p:blipFill rotWithShape="1">
          <a:blip r:embed="rId3">
            <a:alphaModFix/>
          </a:blip>
          <a:srcRect b="13401" l="10720" r="3035" t="4280"/>
          <a:stretch/>
        </p:blipFill>
        <p:spPr>
          <a:xfrm>
            <a:off x="7163425" y="3815925"/>
            <a:ext cx="179626" cy="364725"/>
          </a:xfrm>
          <a:prstGeom prst="rect">
            <a:avLst/>
          </a:prstGeom>
          <a:noFill/>
          <a:ln>
            <a:noFill/>
          </a:ln>
        </p:spPr>
      </p:pic>
      <p:pic>
        <p:nvPicPr>
          <p:cNvPr id="183" name="Google Shape;183;p26"/>
          <p:cNvPicPr preferRelativeResize="0"/>
          <p:nvPr/>
        </p:nvPicPr>
        <p:blipFill rotWithShape="1">
          <a:blip r:embed="rId3">
            <a:alphaModFix/>
          </a:blip>
          <a:srcRect b="13401" l="10720" r="3035" t="4280"/>
          <a:stretch/>
        </p:blipFill>
        <p:spPr>
          <a:xfrm>
            <a:off x="7163425" y="4216125"/>
            <a:ext cx="900001" cy="364725"/>
          </a:xfrm>
          <a:prstGeom prst="rect">
            <a:avLst/>
          </a:prstGeom>
          <a:noFill/>
          <a:ln>
            <a:noFill/>
          </a:ln>
        </p:spPr>
      </p:pic>
      <p:sp>
        <p:nvSpPr>
          <p:cNvPr id="184" name="Google Shape;184;p26"/>
          <p:cNvSpPr txBox="1"/>
          <p:nvPr>
            <p:ph idx="4294967295" type="body"/>
          </p:nvPr>
        </p:nvSpPr>
        <p:spPr>
          <a:xfrm>
            <a:off x="7041875" y="2346400"/>
            <a:ext cx="1958100" cy="1066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7F6000"/>
                </a:solidFill>
                <a:latin typeface="Roboto"/>
                <a:ea typeface="Roboto"/>
                <a:cs typeface="Roboto"/>
                <a:sym typeface="Roboto"/>
              </a:rPr>
              <a:t>Predicted distribution of dividends conditional on MARS, AGI, and wages</a:t>
            </a:r>
            <a:endParaRPr i="1" sz="1400">
              <a:solidFill>
                <a:srgbClr val="7F6000"/>
              </a:solidFill>
              <a:latin typeface="Roboto"/>
              <a:ea typeface="Roboto"/>
              <a:cs typeface="Roboto"/>
              <a:sym typeface="Roboto"/>
            </a:endParaRPr>
          </a:p>
        </p:txBody>
      </p:sp>
      <p:sp>
        <p:nvSpPr>
          <p:cNvPr id="185" name="Google Shape;185;p26"/>
          <p:cNvSpPr txBox="1"/>
          <p:nvPr>
            <p:ph idx="4294967295" type="body"/>
          </p:nvPr>
        </p:nvSpPr>
        <p:spPr>
          <a:xfrm>
            <a:off x="7163425" y="4616325"/>
            <a:ext cx="823200" cy="26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7F6000"/>
                </a:solidFill>
                <a:latin typeface="Roboto"/>
                <a:ea typeface="Roboto"/>
                <a:cs typeface="Roboto"/>
                <a:sym typeface="Roboto"/>
              </a:rPr>
              <a:t>Dividends</a:t>
            </a:r>
            <a:endParaRPr i="1" sz="1000">
              <a:solidFill>
                <a:srgbClr val="7F6000"/>
              </a:solidFill>
              <a:latin typeface="Roboto"/>
              <a:ea typeface="Roboto"/>
              <a:cs typeface="Roboto"/>
              <a:sym typeface="Roboto"/>
            </a:endParaRPr>
          </a:p>
        </p:txBody>
      </p:sp>
      <p:sp>
        <p:nvSpPr>
          <p:cNvPr id="186" name="Google Shape;186;p26"/>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87" name="Google Shape;187;p26"/>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88" name="Google Shape;188;p26"/>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4" name="Google Shape;194;p27"/>
          <p:cNvGraphicFramePr/>
          <p:nvPr/>
        </p:nvGraphicFramePr>
        <p:xfrm>
          <a:off x="2299875" y="1115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95" name="Google Shape;195;p27"/>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96" name="Google Shape;196;p27"/>
          <p:cNvGraphicFramePr/>
          <p:nvPr/>
        </p:nvGraphicFramePr>
        <p:xfrm>
          <a:off x="2299875" y="3020650"/>
          <a:ext cx="3000000" cy="3000000"/>
        </p:xfrm>
        <a:graphic>
          <a:graphicData uri="http://schemas.openxmlformats.org/drawingml/2006/table">
            <a:tbl>
              <a:tblPr>
                <a:noFill/>
                <a:tableStyleId>{BF1A95C0-F816-4673-B2CE-AEF23217165F}</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rtl="0" algn="l">
                        <a:spcBef>
                          <a:spcPts val="0"/>
                        </a:spcBef>
                        <a:spcAft>
                          <a:spcPts val="0"/>
                        </a:spcAft>
                        <a:buNone/>
                      </a:pPr>
                      <a:r>
                        <a:rPr lang="en">
                          <a:latin typeface="Roboto"/>
                          <a:ea typeface="Roboto"/>
                          <a:cs typeface="Roboto"/>
                          <a:sym typeface="Roboto"/>
                        </a:rPr>
                        <a:t>$62,400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rtl="0" algn="l">
                        <a:spcBef>
                          <a:spcPts val="0"/>
                        </a:spcBef>
                        <a:spcAft>
                          <a:spcPts val="0"/>
                        </a:spcAft>
                        <a:buNone/>
                      </a:pPr>
                      <a:r>
                        <a:rPr lang="en">
                          <a:latin typeface="Roboto"/>
                          <a:ea typeface="Roboto"/>
                          <a:cs typeface="Roboto"/>
                          <a:sym typeface="Roboto"/>
                        </a:rPr>
                        <a:t>$40,000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rtl="0" algn="l">
                        <a:spcBef>
                          <a:spcPts val="0"/>
                        </a:spcBef>
                        <a:spcAft>
                          <a:spcPts val="0"/>
                        </a:spcAft>
                        <a:buNone/>
                      </a:pPr>
                      <a:r>
                        <a:rPr lang="en">
                          <a:latin typeface="Roboto"/>
                          <a:ea typeface="Roboto"/>
                          <a:cs typeface="Roboto"/>
                          <a:sym typeface="Roboto"/>
                        </a:rPr>
                        <a:t>$155,100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$43,900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7" name="Google Shape;197;p27"/>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5</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Drop the calculated seeds</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i="1" lang="en" sz="1200">
                <a:solidFill>
                  <a:srgbClr val="7F6000"/>
                </a:solidFill>
                <a:latin typeface="Roboto"/>
                <a:ea typeface="Roboto"/>
                <a:cs typeface="Roboto"/>
                <a:sym typeface="Roboto"/>
              </a:rPr>
              <a:t>Recalculate after synthesizing all variables</a:t>
            </a:r>
            <a:endParaRPr i="1" sz="1200">
              <a:solidFill>
                <a:srgbClr val="7F6000"/>
              </a:solidFill>
              <a:latin typeface="Roboto"/>
              <a:ea typeface="Roboto"/>
              <a:cs typeface="Roboto"/>
              <a:sym typeface="Roboto"/>
            </a:endParaRPr>
          </a:p>
        </p:txBody>
      </p:sp>
      <p:sp>
        <p:nvSpPr>
          <p:cNvPr id="198" name="Google Shape;198;p27"/>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99" name="Google Shape;199;p27"/>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200" name="Google Shape;200;p27"/>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8"/>
          <p:cNvSpPr txBox="1"/>
          <p:nvPr>
            <p:ph idx="4294967295"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Specific data and methods choices</a:t>
            </a:r>
            <a:endParaRPr>
              <a:solidFill>
                <a:srgbClr val="1155CC"/>
              </a:solidFill>
            </a:endParaRPr>
          </a:p>
        </p:txBody>
      </p:sp>
      <p:sp>
        <p:nvSpPr>
          <p:cNvPr id="206" name="Google Shape;206;p28"/>
          <p:cNvSpPr txBox="1"/>
          <p:nvPr>
            <p:ph idx="4294967295" type="body"/>
          </p:nvPr>
        </p:nvSpPr>
        <p:spPr>
          <a:xfrm>
            <a:off x="727650" y="762275"/>
            <a:ext cx="7688700" cy="39876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Data:</a:t>
            </a:r>
            <a:r>
              <a:rPr lang="en" sz="1600">
                <a:latin typeface="Roboto"/>
                <a:ea typeface="Roboto"/>
                <a:cs typeface="Roboto"/>
                <a:sym typeface="Roboto"/>
              </a:rPr>
              <a:t> 2011 raw PUF. Delete the 4 aggregate records. Select and synthesize</a:t>
            </a:r>
            <a:br>
              <a:rPr lang="en" sz="1600">
                <a:latin typeface="Roboto"/>
                <a:ea typeface="Roboto"/>
                <a:cs typeface="Roboto"/>
                <a:sym typeface="Roboto"/>
              </a:rPr>
            </a:br>
            <a:r>
              <a:rPr lang="en" sz="1600">
                <a:latin typeface="Roboto"/>
                <a:ea typeface="Roboto"/>
                <a:cs typeface="Roboto"/>
                <a:sym typeface="Roboto"/>
              </a:rPr>
              <a:t>65 variables (55 continuous, 10 categorical) needed for Tax-Calculator.</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Enforce relationships:</a:t>
            </a:r>
            <a:endParaRPr sz="1600" u="sng">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Separately synthesize pensions and annuities included in AGI (e01700) and those not included; construct their sum (e01500).</a:t>
            </a:r>
            <a:endParaRPr sz="1400">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Use a variant on this approach for qualified and ordinary dividends.</a:t>
            </a:r>
            <a:endParaRPr sz="14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Seeds:</a:t>
            </a:r>
            <a:endParaRPr sz="1600">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Use marital status and record weight as is</a:t>
            </a:r>
            <a:endParaRPr sz="1400">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Use 9 additional variables on RHS for all estimations/predictions but drop from output: AGI (e00100), exemption amount (e04600), deduction amount (p04470), taxable income (e04800), AMT income (e62100), income tax before credits (e05800), income tax after credits (e08800), earned income for the EIC (e59560), and non-passive income (e26190). Much later, calculate from components.</a:t>
            </a:r>
            <a:endParaRPr sz="14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Visit sequence:</a:t>
            </a:r>
            <a:r>
              <a:rPr lang="en" sz="1600">
                <a:latin typeface="Roboto"/>
                <a:ea typeface="Roboto"/>
                <a:cs typeface="Roboto"/>
                <a:sym typeface="Roboto"/>
              </a:rPr>
              <a:t> largely is descending size by sum of weighted values in PUF</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Output:</a:t>
            </a:r>
            <a:r>
              <a:rPr lang="en" sz="1600">
                <a:latin typeface="Roboto"/>
                <a:ea typeface="Roboto"/>
                <a:cs typeface="Roboto"/>
                <a:sym typeface="Roboto"/>
              </a:rPr>
              <a:t> 5x as many synthetic records as PUF records -- 750-800k records</a:t>
            </a:r>
            <a:endParaRPr sz="1600">
              <a:latin typeface="Roboto"/>
              <a:ea typeface="Roboto"/>
              <a:cs typeface="Roboto"/>
              <a:sym typeface="Roboto"/>
            </a:endParaRPr>
          </a:p>
        </p:txBody>
      </p:sp>
      <p:sp>
        <p:nvSpPr>
          <p:cNvPr id="207" name="Google Shape;20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29"/>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We use </a:t>
            </a:r>
            <a:r>
              <a:rPr lang="en">
                <a:solidFill>
                  <a:srgbClr val="1155CC"/>
                </a:solidFill>
              </a:rPr>
              <a:t>r</a:t>
            </a:r>
            <a:r>
              <a:rPr b="1" lang="en" sz="3000">
                <a:solidFill>
                  <a:srgbClr val="1155CC"/>
                </a:solidFill>
              </a:rPr>
              <a:t>andom </a:t>
            </a:r>
            <a:r>
              <a:rPr lang="en">
                <a:solidFill>
                  <a:srgbClr val="1155CC"/>
                </a:solidFill>
              </a:rPr>
              <a:t>f</a:t>
            </a:r>
            <a:r>
              <a:rPr b="1" lang="en" sz="3000">
                <a:solidFill>
                  <a:srgbClr val="1155CC"/>
                </a:solidFill>
              </a:rPr>
              <a:t>orests to predict</a:t>
            </a:r>
            <a:endParaRPr b="1" sz="3000">
              <a:solidFill>
                <a:srgbClr val="1155CC"/>
              </a:solidFill>
            </a:endParaRPr>
          </a:p>
        </p:txBody>
      </p:sp>
      <p:sp>
        <p:nvSpPr>
          <p:cNvPr id="214" name="Google Shape;214;p29"/>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000"/>
              <a:t>Has been shown to perform well</a:t>
            </a:r>
            <a:endParaRPr sz="2000"/>
          </a:p>
          <a:p>
            <a:pPr indent="-355600" lvl="0" marL="457200" rtl="0" algn="l">
              <a:spcBef>
                <a:spcPts val="0"/>
              </a:spcBef>
              <a:spcAft>
                <a:spcPts val="0"/>
              </a:spcAft>
              <a:buSzPts val="2000"/>
              <a:buChar char="●"/>
            </a:pPr>
            <a:r>
              <a:rPr lang="en" sz="2000"/>
              <a:t>Works well without a lot of tuning or labor</a:t>
            </a:r>
            <a:endParaRPr sz="2000"/>
          </a:p>
          <a:p>
            <a:pPr indent="-355600" lvl="0" marL="457200" rtl="0" algn="l">
              <a:spcBef>
                <a:spcPts val="0"/>
              </a:spcBef>
              <a:spcAft>
                <a:spcPts val="0"/>
              </a:spcAft>
              <a:buSzPts val="2000"/>
              <a:buChar char="●"/>
            </a:pPr>
            <a:r>
              <a:rPr lang="en" sz="2000"/>
              <a:t>Has outperformed (slightly) our CART (classification and regression tree) efforts, especially in “sparse” areas of the data</a:t>
            </a:r>
            <a:endParaRPr sz="2000"/>
          </a:p>
          <a:p>
            <a:pPr indent="-355600" lvl="0" marL="457200" rtl="0" algn="l">
              <a:spcBef>
                <a:spcPts val="0"/>
              </a:spcBef>
              <a:spcAft>
                <a:spcPts val="0"/>
              </a:spcAft>
              <a:buSzPts val="2000"/>
              <a:buChar char="●"/>
            </a:pPr>
            <a:r>
              <a:rPr lang="en" sz="2000"/>
              <a:t>We use the </a:t>
            </a:r>
            <a:r>
              <a:rPr lang="en" sz="2000" u="sng">
                <a:solidFill>
                  <a:schemeClr val="hlink"/>
                </a:solidFill>
                <a:hlinkClick r:id="rId3"/>
              </a:rPr>
              <a:t>synthimpute</a:t>
            </a:r>
            <a:r>
              <a:rPr lang="en" sz="2000"/>
              <a:t> Python package (written by Max Ghenis)</a:t>
            </a:r>
            <a:endParaRPr sz="2000"/>
          </a:p>
          <a:p>
            <a:pPr indent="-355600" lvl="0" marL="457200" rtl="0" algn="l">
              <a:spcBef>
                <a:spcPts val="0"/>
              </a:spcBef>
              <a:spcAft>
                <a:spcPts val="0"/>
              </a:spcAft>
              <a:buSzPts val="2000"/>
              <a:buChar char="●"/>
            </a:pPr>
            <a:r>
              <a:rPr lang="en" sz="2000"/>
              <a:t>200 trees</a:t>
            </a:r>
            <a:endParaRPr sz="2000"/>
          </a:p>
          <a:p>
            <a:pPr indent="-355600" lvl="0" marL="457200" rtl="0" algn="l">
              <a:spcBef>
                <a:spcPts val="0"/>
              </a:spcBef>
              <a:spcAft>
                <a:spcPts val="0"/>
              </a:spcAft>
              <a:buSzPts val="2000"/>
              <a:buChar char="●"/>
            </a:pPr>
            <a:r>
              <a:rPr lang="en" sz="2000"/>
              <a:t>14.5 hours on an Intel Core i7</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30"/>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Other approaches merit consideration</a:t>
            </a:r>
            <a:endParaRPr b="1" sz="3000">
              <a:solidFill>
                <a:srgbClr val="1155CC"/>
              </a:solidFill>
            </a:endParaRPr>
          </a:p>
        </p:txBody>
      </p:sp>
      <p:sp>
        <p:nvSpPr>
          <p:cNvPr id="221" name="Google Shape;221;p30"/>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Our methods are used widely and work well with large data files</a:t>
            </a:r>
            <a:endParaRPr sz="2000"/>
          </a:p>
          <a:p>
            <a:pPr indent="-355600" lvl="0" marL="457200" rtl="0" algn="l">
              <a:spcBef>
                <a:spcPts val="0"/>
              </a:spcBef>
              <a:spcAft>
                <a:spcPts val="0"/>
              </a:spcAft>
              <a:buSzPts val="2000"/>
              <a:buChar char="●"/>
            </a:pPr>
            <a:r>
              <a:rPr lang="en" sz="2000"/>
              <a:t>E</a:t>
            </a:r>
            <a:r>
              <a:rPr lang="en" sz="2000"/>
              <a:t>conometric approaches, quantile regression, and related methods can be useful, often in two stages (e.g., TPC, Census):</a:t>
            </a:r>
            <a:endParaRPr sz="2000"/>
          </a:p>
          <a:p>
            <a:pPr indent="-355600" lvl="1" marL="914400" rtl="0" algn="l">
              <a:spcBef>
                <a:spcPts val="0"/>
              </a:spcBef>
              <a:spcAft>
                <a:spcPts val="0"/>
              </a:spcAft>
              <a:buSzPts val="2000"/>
              <a:buChar char="○"/>
            </a:pPr>
            <a:r>
              <a:rPr lang="en" sz="2000"/>
              <a:t>Predict whether a variable is nonzero</a:t>
            </a:r>
            <a:endParaRPr sz="2000"/>
          </a:p>
          <a:p>
            <a:pPr indent="-355600" lvl="1" marL="914400" rtl="0" algn="l">
              <a:spcBef>
                <a:spcPts val="0"/>
              </a:spcBef>
              <a:spcAft>
                <a:spcPts val="0"/>
              </a:spcAft>
              <a:buSzPts val="2000"/>
              <a:buChar char="○"/>
            </a:pPr>
            <a:r>
              <a:rPr lang="en" sz="2000"/>
              <a:t>Predict its value or distribution</a:t>
            </a:r>
            <a:endParaRPr sz="2000"/>
          </a:p>
          <a:p>
            <a:pPr indent="-355600" lvl="0" marL="457200" rtl="0" algn="l">
              <a:spcBef>
                <a:spcPts val="0"/>
              </a:spcBef>
              <a:spcAft>
                <a:spcPts val="0"/>
              </a:spcAft>
              <a:buSzPts val="2000"/>
              <a:buChar char="●"/>
            </a:pPr>
            <a:r>
              <a:rPr lang="en" sz="2000"/>
              <a:t>Generative Adversarial Networks (GANs): deep learning methods in which a data-generating neural net communicates with a data-discriminating neural net; potential value re: differential privacy</a:t>
            </a:r>
            <a:endParaRPr sz="2000"/>
          </a:p>
          <a:p>
            <a:pPr indent="-355600" lvl="0" marL="457200" rtl="0" algn="l">
              <a:spcBef>
                <a:spcPts val="0"/>
              </a:spcBef>
              <a:spcAft>
                <a:spcPts val="0"/>
              </a:spcAft>
              <a:buSzPts val="2000"/>
              <a:buChar char="●"/>
            </a:pPr>
            <a:r>
              <a:rPr lang="en" sz="2000"/>
              <a:t>Methods require choices about hyperparameters, functional form</a:t>
            </a:r>
            <a:endParaRPr sz="2000"/>
          </a:p>
          <a:p>
            <a:pPr indent="-355600" lvl="0" marL="457200" rtl="0" algn="l">
              <a:spcBef>
                <a:spcPts val="0"/>
              </a:spcBef>
              <a:spcAft>
                <a:spcPts val="0"/>
              </a:spcAft>
              <a:buSzPts val="2000"/>
              <a:buChar char="●"/>
            </a:pPr>
            <a:r>
              <a:rPr lang="en" sz="2000"/>
              <a:t>These are on our radar screen and are longer-term possibilities</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Disclosure review</a:t>
            </a:r>
            <a:endParaRPr b="1" sz="3000">
              <a:solidFill>
                <a:srgbClr val="1155CC"/>
              </a:solidFill>
            </a:endParaRPr>
          </a:p>
        </p:txBody>
      </p:sp>
      <p:sp>
        <p:nvSpPr>
          <p:cNvPr id="227" name="Google Shape;22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 name="Google Shape;63;p14"/>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Motivation</a:t>
            </a:r>
            <a:endParaRPr b="1" sz="3000">
              <a:solidFill>
                <a:srgbClr val="1155CC"/>
              </a:solidFill>
            </a:endParaRPr>
          </a:p>
        </p:txBody>
      </p:sp>
      <p:sp>
        <p:nvSpPr>
          <p:cNvPr id="64" name="Google Shape;64;p14"/>
          <p:cNvSpPr txBox="1"/>
          <p:nvPr>
            <p:ph idx="4294967295" type="body"/>
          </p:nvPr>
        </p:nvSpPr>
        <p:spPr>
          <a:xfrm>
            <a:off x="311700" y="656475"/>
            <a:ext cx="8520600" cy="420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Income tax policy models need a microdata input file that represents the population of interest</a:t>
            </a:r>
            <a:endParaRPr sz="2000"/>
          </a:p>
          <a:p>
            <a:pPr indent="-355600" lvl="0" marL="457200" rtl="0" algn="l">
              <a:spcBef>
                <a:spcPts val="0"/>
              </a:spcBef>
              <a:spcAft>
                <a:spcPts val="0"/>
              </a:spcAft>
              <a:buSzPts val="2000"/>
              <a:buChar char="●"/>
            </a:pPr>
            <a:r>
              <a:rPr lang="en" sz="2000"/>
              <a:t>PSL </a:t>
            </a:r>
            <a:r>
              <a:rPr lang="en" sz="2000" u="sng">
                <a:solidFill>
                  <a:schemeClr val="hlink"/>
                </a:solidFill>
                <a:hlinkClick r:id="rId3"/>
              </a:rPr>
              <a:t>TaxData</a:t>
            </a:r>
            <a:r>
              <a:rPr lang="en" sz="2000"/>
              <a:t> prepares &amp; enhances 2 such files for </a:t>
            </a:r>
            <a:r>
              <a:rPr lang="en" sz="2000" u="sng">
                <a:solidFill>
                  <a:schemeClr val="hlink"/>
                </a:solidFill>
                <a:hlinkClick r:id="rId4"/>
              </a:rPr>
              <a:t>Tax-Calculator</a:t>
            </a:r>
            <a:r>
              <a:rPr lang="en" sz="2000"/>
              <a:t>:</a:t>
            </a:r>
            <a:endParaRPr sz="2000"/>
          </a:p>
          <a:p>
            <a:pPr indent="-342900" lvl="1" marL="914400" rtl="0" algn="l">
              <a:spcBef>
                <a:spcPts val="0"/>
              </a:spcBef>
              <a:spcAft>
                <a:spcPts val="0"/>
              </a:spcAft>
              <a:buSzPts val="1800"/>
              <a:buChar char="○"/>
            </a:pPr>
            <a:r>
              <a:rPr lang="en" sz="1800"/>
              <a:t>A PUF-based version that enhances the IRS Public Use File</a:t>
            </a:r>
            <a:endParaRPr sz="1800"/>
          </a:p>
          <a:p>
            <a:pPr indent="-342900" lvl="1" marL="914400" rtl="0" algn="l">
              <a:spcBef>
                <a:spcPts val="0"/>
              </a:spcBef>
              <a:spcAft>
                <a:spcPts val="0"/>
              </a:spcAft>
              <a:buSzPts val="1800"/>
              <a:buChar char="○"/>
            </a:pPr>
            <a:r>
              <a:rPr lang="en" sz="1800"/>
              <a:t>A CPS version that enhances the Current Population Survey</a:t>
            </a:r>
            <a:endParaRPr sz="1800"/>
          </a:p>
          <a:p>
            <a:pPr indent="-355600" lvl="0" marL="457200" rtl="0" algn="l">
              <a:spcBef>
                <a:spcPts val="0"/>
              </a:spcBef>
              <a:spcAft>
                <a:spcPts val="0"/>
              </a:spcAft>
              <a:buSzPts val="2000"/>
              <a:buChar char="●"/>
            </a:pPr>
            <a:r>
              <a:rPr lang="en" sz="2000"/>
              <a:t>Enhanced PUF represents taxpaying universe well for many purposes. (Does not include non-taxable benefits. And not perfect.)</a:t>
            </a:r>
            <a:endParaRPr sz="2000"/>
          </a:p>
          <a:p>
            <a:pPr indent="-355600" lvl="0" marL="457200" rtl="0" algn="l">
              <a:spcBef>
                <a:spcPts val="0"/>
              </a:spcBef>
              <a:spcAft>
                <a:spcPts val="0"/>
              </a:spcAft>
              <a:buSzPts val="2000"/>
              <a:buChar char="●"/>
            </a:pPr>
            <a:r>
              <a:rPr lang="en" sz="2000"/>
              <a:t>PUF costs </a:t>
            </a:r>
            <a:r>
              <a:rPr lang="en" sz="2000"/>
              <a:t>~$10k and requires legal agreement.</a:t>
            </a:r>
            <a:endParaRPr sz="2000"/>
          </a:p>
          <a:p>
            <a:pPr indent="-355600" lvl="0" marL="457200" rtl="0" algn="l">
              <a:spcBef>
                <a:spcPts val="0"/>
              </a:spcBef>
              <a:spcAft>
                <a:spcPts val="0"/>
              </a:spcAft>
              <a:buSzPts val="2000"/>
              <a:buChar char="●"/>
            </a:pPr>
            <a:r>
              <a:rPr lang="en" sz="2000"/>
              <a:t>CPS is missing important income components</a:t>
            </a:r>
            <a:r>
              <a:rPr lang="en" sz="2000"/>
              <a:t> &amp;</a:t>
            </a:r>
            <a:r>
              <a:rPr lang="en" sz="2000"/>
              <a:t> does not represent high-income taxpayers well. Tax liability differences vs. PUF can be significant (e.g., 20%). However, CPS-based file includes non-taxable benefits -- important for some analyses.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32"/>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Disclosure review</a:t>
            </a:r>
            <a:endParaRPr b="1" sz="3000">
              <a:solidFill>
                <a:srgbClr val="1155CC"/>
              </a:solidFill>
            </a:endParaRPr>
          </a:p>
        </p:txBody>
      </p:sp>
      <p:sp>
        <p:nvSpPr>
          <p:cNvPr id="234" name="Google Shape;234;p32"/>
          <p:cNvSpPr txBox="1"/>
          <p:nvPr>
            <p:ph idx="4294967295" type="body"/>
          </p:nvPr>
        </p:nvSpPr>
        <p:spPr>
          <a:xfrm>
            <a:off x="311700" y="655325"/>
            <a:ext cx="8581800" cy="410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By definition and design, synthesized records are not actual data. Every record is constructed from a model, not by adding noise to data.</a:t>
            </a:r>
            <a:endParaRPr sz="2000"/>
          </a:p>
          <a:p>
            <a:pPr indent="-355600" lvl="0" marL="457200" rtl="0" algn="l">
              <a:spcBef>
                <a:spcPts val="0"/>
              </a:spcBef>
              <a:spcAft>
                <a:spcPts val="0"/>
              </a:spcAft>
              <a:buSzPts val="2000"/>
              <a:buChar char="●"/>
            </a:pPr>
            <a:r>
              <a:rPr lang="en" sz="2000"/>
              <a:t>However, it is possible to produce by chance a synthesized record that matches a PUF record on all variables. This is more likely to occur for a trivially simple record that occurs multiple times in the data set, such as a record for which all income and deduction variables are zero, than for a complex record that is unique.</a:t>
            </a:r>
            <a:endParaRPr sz="2000"/>
          </a:p>
          <a:p>
            <a:pPr indent="-355600" lvl="0" marL="457200" rtl="0" algn="l">
              <a:spcBef>
                <a:spcPts val="0"/>
              </a:spcBef>
              <a:spcAft>
                <a:spcPts val="0"/>
              </a:spcAft>
              <a:buSzPts val="2000"/>
              <a:buChar char="●"/>
            </a:pPr>
            <a:r>
              <a:rPr lang="en" sz="2000"/>
              <a:t>We were asked to follow the rule below. We followed this rule and obtained certification that the file meets this requirement:</a:t>
            </a:r>
            <a:endParaRPr sz="2000"/>
          </a:p>
          <a:p>
            <a:pPr indent="0" lvl="0" marL="914400" rtl="0" algn="l">
              <a:spcBef>
                <a:spcPts val="1600"/>
              </a:spcBef>
              <a:spcAft>
                <a:spcPts val="1600"/>
              </a:spcAft>
              <a:buNone/>
            </a:pPr>
            <a:r>
              <a:rPr lang="en" sz="2000"/>
              <a:t>Rule: No synthesized record may match any unique PUF record, exactly, on every synthesized variable.</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155CC"/>
                </a:solidFill>
              </a:rPr>
              <a:t>Evaluating the synthetic file</a:t>
            </a:r>
            <a:br>
              <a:rPr b="1" lang="en" sz="3000">
                <a:solidFill>
                  <a:srgbClr val="1155CC"/>
                </a:solidFill>
              </a:rPr>
            </a:br>
            <a:r>
              <a:rPr b="1" lang="en" sz="3000">
                <a:solidFill>
                  <a:srgbClr val="1155CC"/>
                </a:solidFill>
              </a:rPr>
              <a:t>(before weighting)</a:t>
            </a:r>
            <a:endParaRPr b="1" sz="3000">
              <a:solidFill>
                <a:srgbClr val="1155CC"/>
              </a:solidFill>
            </a:endParaRPr>
          </a:p>
        </p:txBody>
      </p:sp>
      <p:sp>
        <p:nvSpPr>
          <p:cNvPr id="240" name="Google Shape;24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34"/>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155CC"/>
                </a:solidFill>
              </a:rPr>
              <a:t>Examining synthesis results (unweighted)</a:t>
            </a:r>
            <a:endParaRPr b="1">
              <a:solidFill>
                <a:srgbClr val="1155CC"/>
              </a:solidFill>
            </a:endParaRPr>
          </a:p>
        </p:txBody>
      </p:sp>
      <p:sp>
        <p:nvSpPr>
          <p:cNvPr id="247" name="Google Shape;247;p34"/>
          <p:cNvSpPr txBox="1"/>
          <p:nvPr>
            <p:ph idx="4294967295" type="body"/>
          </p:nvPr>
        </p:nvSpPr>
        <p:spPr>
          <a:xfrm>
            <a:off x="311700" y="732675"/>
            <a:ext cx="8520600" cy="3836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Individual variables</a:t>
            </a:r>
            <a:endParaRPr sz="2800"/>
          </a:p>
          <a:p>
            <a:pPr indent="-355600" lvl="1" marL="914400" rtl="0" algn="l">
              <a:spcBef>
                <a:spcPts val="0"/>
              </a:spcBef>
              <a:spcAft>
                <a:spcPts val="0"/>
              </a:spcAft>
              <a:buSzPts val="2000"/>
              <a:buChar char="○"/>
            </a:pPr>
            <a:r>
              <a:rPr lang="en" sz="2000"/>
              <a:t>Complicated: Many zero-values, highly skewed distributions</a:t>
            </a:r>
            <a:endParaRPr sz="2000"/>
          </a:p>
          <a:p>
            <a:pPr indent="-355600" lvl="1" marL="914400" rtl="0" algn="l">
              <a:spcBef>
                <a:spcPts val="0"/>
              </a:spcBef>
              <a:spcAft>
                <a:spcPts val="0"/>
              </a:spcAft>
              <a:buSzPts val="2000"/>
              <a:buChar char="○"/>
            </a:pPr>
            <a:r>
              <a:rPr lang="en" sz="2000"/>
              <a:t>Examine percentage of values that are zero</a:t>
            </a:r>
            <a:endParaRPr sz="2000"/>
          </a:p>
          <a:p>
            <a:pPr indent="-355600" lvl="1" marL="914400" rtl="0" algn="l">
              <a:spcBef>
                <a:spcPts val="0"/>
              </a:spcBef>
              <a:spcAft>
                <a:spcPts val="0"/>
              </a:spcAft>
              <a:buSzPts val="2000"/>
              <a:buChar char="○"/>
            </a:pPr>
            <a:r>
              <a:rPr lang="en" sz="2000"/>
              <a:t>Statistics that describe the variable and its distribution</a:t>
            </a:r>
            <a:endParaRPr sz="2000"/>
          </a:p>
          <a:p>
            <a:pPr indent="-355600" lvl="1" marL="914400" rtl="0" algn="l">
              <a:spcBef>
                <a:spcPts val="0"/>
              </a:spcBef>
              <a:spcAft>
                <a:spcPts val="0"/>
              </a:spcAft>
              <a:buSzPts val="2000"/>
              <a:buChar char="○"/>
            </a:pPr>
            <a:r>
              <a:rPr lang="en" sz="2000"/>
              <a:t>Extent to which PUF and synthetic distributions overlap</a:t>
            </a:r>
            <a:endParaRPr sz="2000"/>
          </a:p>
          <a:p>
            <a:pPr indent="-381000" lvl="0" marL="457200" rtl="0" algn="l">
              <a:spcBef>
                <a:spcPts val="0"/>
              </a:spcBef>
              <a:spcAft>
                <a:spcPts val="0"/>
              </a:spcAft>
              <a:buSzPts val="2400"/>
              <a:buChar char="●"/>
            </a:pPr>
            <a:r>
              <a:rPr lang="en" sz="2800"/>
              <a:t>Relationships among variables</a:t>
            </a:r>
            <a:endParaRPr sz="2800"/>
          </a:p>
          <a:p>
            <a:pPr indent="-355600" lvl="1" marL="914400" rtl="0" algn="l">
              <a:spcBef>
                <a:spcPts val="0"/>
              </a:spcBef>
              <a:spcAft>
                <a:spcPts val="0"/>
              </a:spcAft>
              <a:buSzPts val="2000"/>
              <a:buChar char="○"/>
            </a:pPr>
            <a:r>
              <a:rPr lang="en" sz="2000"/>
              <a:t>Correlations</a:t>
            </a:r>
            <a:endParaRPr sz="2000"/>
          </a:p>
          <a:p>
            <a:pPr indent="-355600" lvl="1" marL="914400" rtl="0" algn="l">
              <a:spcBef>
                <a:spcPts val="0"/>
              </a:spcBef>
              <a:spcAft>
                <a:spcPts val="0"/>
              </a:spcAft>
              <a:buSzPts val="2000"/>
              <a:buChar char="○"/>
            </a:pPr>
            <a:r>
              <a:rPr lang="en" sz="2000"/>
              <a:t>Plots of continuous variable by categorical variable groupings (e.g., by marital status)</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p35"/>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155CC"/>
                </a:solidFill>
              </a:rPr>
              <a:t>We (slightly) under-synthesize zero-values</a:t>
            </a:r>
            <a:endParaRPr b="1" sz="3000">
              <a:solidFill>
                <a:srgbClr val="1155CC"/>
              </a:solidFill>
            </a:endParaRPr>
          </a:p>
        </p:txBody>
      </p:sp>
      <p:sp>
        <p:nvSpPr>
          <p:cNvPr id="254" name="Google Shape;254;p35"/>
          <p:cNvSpPr txBox="1"/>
          <p:nvPr/>
        </p:nvSpPr>
        <p:spPr>
          <a:xfrm>
            <a:off x="303425" y="684750"/>
            <a:ext cx="3717300" cy="4227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Each observation (dot) in the scatterplot is one of our 55 continuous variables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horizontal axis is the % of this variable’s values in the PUF that are zero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vertical axis is the % of this variable’s values in the synthetic file that are zero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If a dot is on the 45-degree line, then synthetic and PUF files have the same % of observations that are zero.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Below the line means the synthetic file has a smaller % of nonzero values.</a:t>
            </a:r>
            <a:endParaRPr/>
          </a:p>
        </p:txBody>
      </p:sp>
      <p:pic>
        <p:nvPicPr>
          <p:cNvPr id="255" name="Google Shape;255;p35"/>
          <p:cNvPicPr preferRelativeResize="0"/>
          <p:nvPr/>
        </p:nvPicPr>
        <p:blipFill>
          <a:blip r:embed="rId3">
            <a:alphaModFix/>
          </a:blip>
          <a:stretch>
            <a:fillRect/>
          </a:stretch>
        </p:blipFill>
        <p:spPr>
          <a:xfrm>
            <a:off x="4278725" y="640325"/>
            <a:ext cx="4343400" cy="4343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36"/>
          <p:cNvPicPr preferRelativeResize="0"/>
          <p:nvPr/>
        </p:nvPicPr>
        <p:blipFill>
          <a:blip r:embed="rId3">
            <a:alphaModFix/>
          </a:blip>
          <a:stretch>
            <a:fillRect/>
          </a:stretch>
        </p:blipFill>
        <p:spPr>
          <a:xfrm>
            <a:off x="228599" y="57403"/>
            <a:ext cx="8686803" cy="5028693"/>
          </a:xfrm>
          <a:prstGeom prst="rect">
            <a:avLst/>
          </a:prstGeom>
          <a:noFill/>
          <a:ln>
            <a:noFill/>
          </a:ln>
        </p:spPr>
      </p:pic>
      <p:sp>
        <p:nvSpPr>
          <p:cNvPr id="261" name="Google Shape;26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36"/>
          <p:cNvSpPr txBox="1"/>
          <p:nvPr/>
        </p:nvSpPr>
        <p:spPr>
          <a:xfrm>
            <a:off x="3755800" y="4092500"/>
            <a:ext cx="741300" cy="5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P22250 Short-term gains less losses</a:t>
            </a:r>
            <a:endParaRPr b="1" sz="700">
              <a:solidFill>
                <a:srgbClr val="1155CC"/>
              </a:solidFill>
              <a:latin typeface="Comic Sans MS"/>
              <a:ea typeface="Comic Sans MS"/>
              <a:cs typeface="Comic Sans MS"/>
              <a:sym typeface="Comic Sans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7"/>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K</a:t>
            </a:r>
            <a:r>
              <a:rPr b="1" lang="en" sz="2200">
                <a:solidFill>
                  <a:srgbClr val="1155CC"/>
                </a:solidFill>
              </a:rPr>
              <a:t>ernel density plot </a:t>
            </a:r>
            <a:r>
              <a:rPr lang="en" sz="2200"/>
              <a:t>is</a:t>
            </a:r>
            <a:r>
              <a:rPr b="1" lang="en" sz="2200">
                <a:solidFill>
                  <a:srgbClr val="1155CC"/>
                </a:solidFill>
              </a:rPr>
              <a:t> like a smoothed histogram. Useful for comparing distributions.</a:t>
            </a:r>
            <a:endParaRPr b="1" sz="2200">
              <a:solidFill>
                <a:srgbClr val="1155CC"/>
              </a:solidFill>
            </a:endParaRPr>
          </a:p>
        </p:txBody>
      </p:sp>
      <p:pic>
        <p:nvPicPr>
          <p:cNvPr id="269" name="Google Shape;269;p37"/>
          <p:cNvPicPr preferRelativeResize="0"/>
          <p:nvPr/>
        </p:nvPicPr>
        <p:blipFill>
          <a:blip r:embed="rId3">
            <a:alphaModFix/>
          </a:blip>
          <a:stretch>
            <a:fillRect/>
          </a:stretch>
        </p:blipFill>
        <p:spPr>
          <a:xfrm>
            <a:off x="457200" y="868925"/>
            <a:ext cx="8229600" cy="4114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5" name="Google Shape;275;p38"/>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Kernel density plots, 4 large income variables (unweighted)</a:t>
            </a:r>
            <a:endParaRPr b="1" sz="2200">
              <a:solidFill>
                <a:srgbClr val="1155CC"/>
              </a:solidFill>
            </a:endParaRPr>
          </a:p>
        </p:txBody>
      </p:sp>
      <p:pic>
        <p:nvPicPr>
          <p:cNvPr id="276" name="Google Shape;276;p38"/>
          <p:cNvPicPr preferRelativeResize="0"/>
          <p:nvPr/>
        </p:nvPicPr>
        <p:blipFill>
          <a:blip r:embed="rId3">
            <a:alphaModFix/>
          </a:blip>
          <a:stretch>
            <a:fillRect/>
          </a:stretch>
        </p:blipFill>
        <p:spPr>
          <a:xfrm>
            <a:off x="457198" y="487925"/>
            <a:ext cx="8229603" cy="45767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39"/>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Kernel density plots, 4 large deduction variables (unweighted)</a:t>
            </a:r>
            <a:endParaRPr b="1" sz="2200">
              <a:solidFill>
                <a:srgbClr val="1155CC"/>
              </a:solidFill>
            </a:endParaRPr>
          </a:p>
        </p:txBody>
      </p:sp>
      <p:pic>
        <p:nvPicPr>
          <p:cNvPr id="283" name="Google Shape;283;p39"/>
          <p:cNvPicPr preferRelativeResize="0"/>
          <p:nvPr/>
        </p:nvPicPr>
        <p:blipFill>
          <a:blip r:embed="rId3">
            <a:alphaModFix/>
          </a:blip>
          <a:stretch>
            <a:fillRect/>
          </a:stretch>
        </p:blipFill>
        <p:spPr>
          <a:xfrm>
            <a:off x="457198" y="487925"/>
            <a:ext cx="8229603" cy="45767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9" name="Google Shape;289;p40"/>
          <p:cNvPicPr preferRelativeResize="0"/>
          <p:nvPr/>
        </p:nvPicPr>
        <p:blipFill>
          <a:blip r:embed="rId3">
            <a:alphaModFix/>
          </a:blip>
          <a:stretch>
            <a:fillRect/>
          </a:stretch>
        </p:blipFill>
        <p:spPr>
          <a:xfrm>
            <a:off x="114300" y="76200"/>
            <a:ext cx="8915400" cy="49540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41"/>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10 worst correlation differences (difference &gt;=  ~0.12)</a:t>
            </a:r>
            <a:endParaRPr b="1" sz="2200">
              <a:solidFill>
                <a:srgbClr val="1155CC"/>
              </a:solidFill>
            </a:endParaRPr>
          </a:p>
        </p:txBody>
      </p:sp>
      <p:pic>
        <p:nvPicPr>
          <p:cNvPr id="296" name="Google Shape;296;p41"/>
          <p:cNvPicPr preferRelativeResize="0"/>
          <p:nvPr/>
        </p:nvPicPr>
        <p:blipFill>
          <a:blip r:embed="rId3">
            <a:alphaModFix/>
          </a:blip>
          <a:stretch>
            <a:fillRect/>
          </a:stretch>
        </p:blipFill>
        <p:spPr>
          <a:xfrm>
            <a:off x="228600" y="792725"/>
            <a:ext cx="8686800" cy="36466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 name="Google Shape;70;p15"/>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Synthetic data</a:t>
            </a:r>
            <a:endParaRPr b="1" sz="3000">
              <a:solidFill>
                <a:srgbClr val="1155CC"/>
              </a:solidFill>
            </a:endParaRPr>
          </a:p>
        </p:txBody>
      </p:sp>
      <p:sp>
        <p:nvSpPr>
          <p:cNvPr id="71" name="Google Shape;71;p15"/>
          <p:cNvSpPr txBox="1"/>
          <p:nvPr>
            <p:ph idx="4294967295" type="body"/>
          </p:nvPr>
        </p:nvSpPr>
        <p:spPr>
          <a:xfrm>
            <a:off x="311700" y="732675"/>
            <a:ext cx="86505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Data “created” by means other than direct measurement - e.g., by algorithm. Intended to preserve key statistical characteristics of true data: means, variances, correlations, patterns of missingness, while not containing confidential information that must be suppressed.</a:t>
            </a:r>
            <a:endParaRPr sz="2000"/>
          </a:p>
          <a:p>
            <a:pPr indent="-355600" lvl="0" marL="457200" rtl="0" algn="l">
              <a:spcBef>
                <a:spcPts val="0"/>
              </a:spcBef>
              <a:spcAft>
                <a:spcPts val="0"/>
              </a:spcAft>
              <a:buSzPts val="2000"/>
              <a:buChar char="●"/>
            </a:pPr>
            <a:r>
              <a:rPr lang="en" sz="2000"/>
              <a:t>“Fully synthetic” data have no real data (unlike data with imputations).</a:t>
            </a:r>
            <a:endParaRPr sz="2000"/>
          </a:p>
          <a:p>
            <a:pPr indent="-355600" lvl="0" marL="457200" rtl="0" algn="l">
              <a:spcBef>
                <a:spcPts val="0"/>
              </a:spcBef>
              <a:spcAft>
                <a:spcPts val="0"/>
              </a:spcAft>
              <a:buSzPts val="2000"/>
              <a:buChar char="●"/>
            </a:pPr>
            <a:r>
              <a:rPr lang="en" sz="2000"/>
              <a:t>Goals - non-confidential data that mimic true data well enough that:</a:t>
            </a:r>
            <a:endParaRPr sz="2000"/>
          </a:p>
          <a:p>
            <a:pPr indent="-323850" lvl="1" marL="914400" rtl="0" algn="l">
              <a:spcBef>
                <a:spcPts val="0"/>
              </a:spcBef>
              <a:spcAft>
                <a:spcPts val="0"/>
              </a:spcAft>
              <a:buSzPts val="1500"/>
              <a:buChar char="○"/>
            </a:pPr>
            <a:r>
              <a:rPr lang="en" sz="1500"/>
              <a:t>Analysts can practice and learn how to use a restricted-access confidential data source.</a:t>
            </a:r>
            <a:endParaRPr sz="1500"/>
          </a:p>
          <a:p>
            <a:pPr indent="-323850" lvl="1" marL="914400" rtl="0" algn="l">
              <a:spcBef>
                <a:spcPts val="0"/>
              </a:spcBef>
              <a:spcAft>
                <a:spcPts val="0"/>
              </a:spcAft>
              <a:buSzPts val="1500"/>
              <a:buChar char="○"/>
            </a:pPr>
            <a:r>
              <a:rPr lang="en" sz="1500"/>
              <a:t>Analysts can test out programs and get “pretty good” results prior to using confidential “gold standard” data in a safe (restricted) environment.</a:t>
            </a:r>
            <a:endParaRPr sz="1500"/>
          </a:p>
          <a:p>
            <a:pPr indent="-323850" lvl="1" marL="914400" rtl="0" algn="l">
              <a:spcBef>
                <a:spcPts val="0"/>
              </a:spcBef>
              <a:spcAft>
                <a:spcPts val="0"/>
              </a:spcAft>
              <a:buSzPts val="1500"/>
              <a:buChar char="○"/>
            </a:pPr>
            <a:r>
              <a:rPr lang="en" sz="1500"/>
              <a:t>Holy Grail: Results can be treated as if they are based on gold-standard data. (Not clear whether/when this can be done.)</a:t>
            </a:r>
            <a:endParaRPr sz="1500"/>
          </a:p>
          <a:p>
            <a:pPr indent="-355600" lvl="0" marL="457200" rtl="0" algn="l">
              <a:spcBef>
                <a:spcPts val="0"/>
              </a:spcBef>
              <a:spcAft>
                <a:spcPts val="0"/>
              </a:spcAft>
              <a:buSzPts val="2000"/>
              <a:buChar char="●"/>
            </a:pPr>
            <a:r>
              <a:rPr lang="en" sz="2000"/>
              <a:t>Ex: Synthetic versions of </a:t>
            </a:r>
            <a:r>
              <a:rPr lang="en" sz="2000" u="sng">
                <a:solidFill>
                  <a:schemeClr val="hlink"/>
                </a:solidFill>
                <a:hlinkClick r:id="rId3"/>
              </a:rPr>
              <a:t>Longitudinal Business Database</a:t>
            </a:r>
            <a:r>
              <a:rPr lang="en" sz="2000"/>
              <a:t>, </a:t>
            </a:r>
            <a:r>
              <a:rPr lang="en" sz="2000" u="sng">
                <a:solidFill>
                  <a:schemeClr val="hlink"/>
                </a:solidFill>
                <a:hlinkClick r:id="rId4"/>
              </a:rPr>
              <a:t>SIPP</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Constructing weights for the file</a:t>
            </a:r>
            <a:endParaRPr b="1" sz="3000">
              <a:solidFill>
                <a:srgbClr val="1155CC"/>
              </a:solidFill>
            </a:endParaRPr>
          </a:p>
        </p:txBody>
      </p:sp>
      <p:sp>
        <p:nvSpPr>
          <p:cNvPr id="302" name="Google Shape;30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43"/>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Approaches considered</a:t>
            </a:r>
            <a:endParaRPr b="1">
              <a:solidFill>
                <a:srgbClr val="1155CC"/>
              </a:solidFill>
            </a:endParaRPr>
          </a:p>
        </p:txBody>
      </p:sp>
      <p:sp>
        <p:nvSpPr>
          <p:cNvPr id="309" name="Google Shape;309;p43"/>
          <p:cNvSpPr txBox="1"/>
          <p:nvPr>
            <p:ph idx="4294967295" type="body"/>
          </p:nvPr>
        </p:nvSpPr>
        <p:spPr>
          <a:xfrm>
            <a:off x="311700" y="732675"/>
            <a:ext cx="8613600" cy="408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Reweighting:</a:t>
            </a:r>
            <a:endParaRPr sz="2000"/>
          </a:p>
          <a:p>
            <a:pPr indent="-355600" lvl="1" marL="914400" rtl="0" algn="l">
              <a:spcBef>
                <a:spcPts val="0"/>
              </a:spcBef>
              <a:spcAft>
                <a:spcPts val="0"/>
              </a:spcAft>
              <a:buSzPts val="2000"/>
              <a:buChar char="○"/>
            </a:pPr>
            <a:r>
              <a:rPr lang="en" sz="2000"/>
              <a:t>When we created the data, we </a:t>
            </a:r>
            <a:r>
              <a:rPr lang="en" sz="2000"/>
              <a:t>synthesized (modeled and predicted) record weights based on relationships to other variables</a:t>
            </a:r>
            <a:endParaRPr sz="2000"/>
          </a:p>
          <a:p>
            <a:pPr indent="-355600" lvl="1" marL="914400" rtl="0" algn="l">
              <a:spcBef>
                <a:spcPts val="0"/>
              </a:spcBef>
              <a:spcAft>
                <a:spcPts val="0"/>
              </a:spcAft>
              <a:buSzPts val="2000"/>
              <a:buChar char="○"/>
            </a:pPr>
            <a:r>
              <a:rPr lang="en" sz="2000"/>
              <a:t>Reweighting starts with these synthesized weights and adjusts:</a:t>
            </a:r>
            <a:endParaRPr sz="2000"/>
          </a:p>
          <a:p>
            <a:pPr indent="-355600" lvl="2" marL="1371600" rtl="0" algn="l">
              <a:spcBef>
                <a:spcPts val="0"/>
              </a:spcBef>
              <a:spcAft>
                <a:spcPts val="0"/>
              </a:spcAft>
              <a:buSzPts val="2000"/>
              <a:buChar char="■"/>
            </a:pPr>
            <a:r>
              <a:rPr lang="en" sz="2000"/>
              <a:t>So that the weighted file hits or comes close to targets based on PUF aggregates,</a:t>
            </a:r>
            <a:endParaRPr sz="2000"/>
          </a:p>
          <a:p>
            <a:pPr indent="-355600" lvl="2" marL="1371600" rtl="0" algn="l">
              <a:spcBef>
                <a:spcPts val="0"/>
              </a:spcBef>
              <a:spcAft>
                <a:spcPts val="0"/>
              </a:spcAft>
              <a:buSzPts val="2000"/>
              <a:buChar char="■"/>
            </a:pPr>
            <a:r>
              <a:rPr lang="en" sz="2000"/>
              <a:t>While penalizing adjustments - the less adjusted, the better</a:t>
            </a:r>
            <a:endParaRPr sz="2000"/>
          </a:p>
          <a:p>
            <a:pPr indent="-355600" lvl="0" marL="457200" rtl="0" algn="l">
              <a:spcBef>
                <a:spcPts val="0"/>
              </a:spcBef>
              <a:spcAft>
                <a:spcPts val="0"/>
              </a:spcAft>
              <a:buSzPts val="2000"/>
              <a:buChar char="●"/>
            </a:pPr>
            <a:r>
              <a:rPr lang="en" sz="2000"/>
              <a:t>“</a:t>
            </a:r>
            <a:r>
              <a:rPr lang="en" sz="2000"/>
              <a:t>Weighting from scratch”:</a:t>
            </a:r>
            <a:endParaRPr sz="2000"/>
          </a:p>
          <a:p>
            <a:pPr indent="-355600" lvl="1" marL="914400" rtl="0" algn="l">
              <a:spcBef>
                <a:spcPts val="0"/>
              </a:spcBef>
              <a:spcAft>
                <a:spcPts val="0"/>
              </a:spcAft>
              <a:buSzPts val="2000"/>
              <a:buChar char="○"/>
            </a:pPr>
            <a:r>
              <a:rPr lang="en" sz="2000"/>
              <a:t>Throw away (ignore) the synthesized weights, and instead...</a:t>
            </a:r>
            <a:endParaRPr sz="2000"/>
          </a:p>
          <a:p>
            <a:pPr indent="-355600" lvl="1" marL="914400" rtl="0" algn="l">
              <a:spcBef>
                <a:spcPts val="0"/>
              </a:spcBef>
              <a:spcAft>
                <a:spcPts val="0"/>
              </a:spcAft>
              <a:buSzPts val="2000"/>
              <a:buChar char="○"/>
            </a:pPr>
            <a:r>
              <a:rPr lang="en" sz="2000"/>
              <a:t>Choose new weights from whole cloth in a way that minimizes difference between PUF-based targets and weighted file values</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44"/>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Currently we use “weighting from scratch”</a:t>
            </a:r>
            <a:endParaRPr b="1">
              <a:solidFill>
                <a:srgbClr val="1155CC"/>
              </a:solidFill>
            </a:endParaRPr>
          </a:p>
        </p:txBody>
      </p:sp>
      <p:sp>
        <p:nvSpPr>
          <p:cNvPr id="316" name="Google Shape;316;p44"/>
          <p:cNvSpPr txBox="1"/>
          <p:nvPr>
            <p:ph idx="4294967295" type="body"/>
          </p:nvPr>
        </p:nvSpPr>
        <p:spPr>
          <a:xfrm>
            <a:off x="311700" y="732675"/>
            <a:ext cx="8613600" cy="408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Divide PUF into subsets of ~1-2k records based on marital status and AGI -- 124 subsets.</a:t>
            </a:r>
            <a:endParaRPr/>
          </a:p>
          <a:p>
            <a:pPr indent="-342900" lvl="0" marL="457200" rtl="0" algn="l">
              <a:spcBef>
                <a:spcPts val="0"/>
              </a:spcBef>
              <a:spcAft>
                <a:spcPts val="0"/>
              </a:spcAft>
              <a:buSzPts val="1800"/>
              <a:buAutoNum type="arabicPeriod"/>
            </a:pPr>
            <a:r>
              <a:rPr lang="en"/>
              <a:t>For each subset, </a:t>
            </a:r>
            <a:r>
              <a:rPr lang="en"/>
              <a:t>for each of ~55 variables,</a:t>
            </a:r>
            <a:r>
              <a:rPr lang="en"/>
              <a:t> calculate </a:t>
            </a:r>
            <a:r>
              <a:rPr lang="en"/>
              <a:t>4 measures: w</a:t>
            </a:r>
            <a:r>
              <a:rPr lang="en"/>
              <a:t>eighted numbers of positive values &amp; negative values, weighted sums of positive &amp; </a:t>
            </a:r>
            <a:r>
              <a:rPr lang="en"/>
              <a:t>negative </a:t>
            </a:r>
            <a:r>
              <a:rPr lang="en"/>
              <a:t>values -- i.e., ~220 potential targets.</a:t>
            </a:r>
            <a:endParaRPr/>
          </a:p>
          <a:p>
            <a:pPr indent="-342900" lvl="0" marL="457200" rtl="0" algn="l">
              <a:spcBef>
                <a:spcPts val="0"/>
              </a:spcBef>
              <a:spcAft>
                <a:spcPts val="0"/>
              </a:spcAft>
              <a:buSzPts val="1800"/>
              <a:buAutoNum type="arabicPeriod"/>
            </a:pPr>
            <a:r>
              <a:rPr lang="en"/>
              <a:t>Remove certain redundant targets. This gives ~128 targets per subset.</a:t>
            </a:r>
            <a:endParaRPr/>
          </a:p>
          <a:p>
            <a:pPr indent="-342900" lvl="0" marL="457200" rtl="0" algn="l">
              <a:spcBef>
                <a:spcPts val="0"/>
              </a:spcBef>
              <a:spcAft>
                <a:spcPts val="0"/>
              </a:spcAft>
              <a:buSzPts val="1800"/>
              <a:buAutoNum type="arabicPeriod"/>
            </a:pPr>
            <a:r>
              <a:rPr lang="en"/>
              <a:t>Divide synthetic file into subsets using same cutpoints (</a:t>
            </a:r>
            <a:r>
              <a:rPr lang="en"/>
              <a:t>~5-10k records each).</a:t>
            </a:r>
            <a:endParaRPr/>
          </a:p>
          <a:p>
            <a:pPr indent="-342900" lvl="0" marL="457200" rtl="0" algn="l">
              <a:spcBef>
                <a:spcPts val="0"/>
              </a:spcBef>
              <a:spcAft>
                <a:spcPts val="0"/>
              </a:spcAft>
              <a:buSzPts val="1800"/>
              <a:buAutoNum type="arabicPeriod"/>
            </a:pPr>
            <a:r>
              <a:rPr lang="en"/>
              <a:t>For each subset, choose weights for each record that minimize a priority-weighted sum of squared differences between actual PUF targets and computed synthetic sums (using the chosen weights).</a:t>
            </a:r>
            <a:endParaRPr/>
          </a:p>
          <a:p>
            <a:pPr indent="-342900" lvl="0" marL="457200" rtl="0" algn="l">
              <a:spcBef>
                <a:spcPts val="0"/>
              </a:spcBef>
              <a:spcAft>
                <a:spcPts val="0"/>
              </a:spcAft>
              <a:buSzPts val="1800"/>
              <a:buAutoNum type="arabicPeriod"/>
            </a:pPr>
            <a:r>
              <a:rPr lang="en"/>
              <a:t>Highest priority in the sum of squared differences is given to AGI and a few other critical variables. This is based on judgment.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5"/>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Simplified example for one file subset</a:t>
            </a:r>
            <a:endParaRPr b="1">
              <a:solidFill>
                <a:srgbClr val="1155CC"/>
              </a:solidFill>
            </a:endParaRPr>
          </a:p>
        </p:txBody>
      </p:sp>
      <p:sp>
        <p:nvSpPr>
          <p:cNvPr id="323" name="Google Shape;323;p45"/>
          <p:cNvSpPr txBox="1"/>
          <p:nvPr>
            <p:ph idx="4294967295" type="body"/>
          </p:nvPr>
        </p:nvSpPr>
        <p:spPr>
          <a:xfrm>
            <a:off x="311700" y="656475"/>
            <a:ext cx="8709600" cy="408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Let’s say PUF file subset # 17 (out of 124 subsets) has 1k married-joint PUF records with AGI in the $10-20k range and:</a:t>
            </a:r>
            <a:endParaRPr sz="1900"/>
          </a:p>
          <a:p>
            <a:pPr indent="-342900" lvl="1" marL="914400" rtl="0" algn="l">
              <a:spcBef>
                <a:spcPts val="0"/>
              </a:spcBef>
              <a:spcAft>
                <a:spcPts val="0"/>
              </a:spcAft>
              <a:buSzPts val="1800"/>
              <a:buChar char="○"/>
            </a:pPr>
            <a:r>
              <a:rPr lang="en" sz="1800"/>
              <a:t>Total AGI of $580 million</a:t>
            </a:r>
            <a:endParaRPr sz="1800"/>
          </a:p>
          <a:p>
            <a:pPr indent="-342900" lvl="1" marL="914400" rtl="0" algn="l">
              <a:spcBef>
                <a:spcPts val="0"/>
              </a:spcBef>
              <a:spcAft>
                <a:spcPts val="0"/>
              </a:spcAft>
              <a:buSzPts val="1800"/>
              <a:buChar char="○"/>
            </a:pPr>
            <a:r>
              <a:rPr lang="en" sz="1800"/>
              <a:t>Total negative capital gains of -$50 million</a:t>
            </a:r>
            <a:endParaRPr sz="1800"/>
          </a:p>
          <a:p>
            <a:pPr indent="-342900" lvl="1" marL="914400" rtl="0" algn="l">
              <a:spcBef>
                <a:spcPts val="0"/>
              </a:spcBef>
              <a:spcAft>
                <a:spcPts val="0"/>
              </a:spcAft>
              <a:buSzPts val="1800"/>
              <a:buChar char="○"/>
            </a:pPr>
            <a:r>
              <a:rPr lang="en" sz="1800"/>
              <a:t>...and 126 other targets</a:t>
            </a:r>
            <a:endParaRPr sz="1800"/>
          </a:p>
          <a:p>
            <a:pPr indent="-342900" lvl="1" marL="914400" rtl="0" algn="l">
              <a:spcBef>
                <a:spcPts val="0"/>
              </a:spcBef>
              <a:spcAft>
                <a:spcPts val="0"/>
              </a:spcAft>
              <a:buSzPts val="1800"/>
              <a:buChar char="○"/>
            </a:pPr>
            <a:r>
              <a:rPr lang="en" sz="1800"/>
              <a:t>We want AGI target to be 20x as important as capital gains target</a:t>
            </a:r>
            <a:endParaRPr sz="1800"/>
          </a:p>
          <a:p>
            <a:pPr indent="-349250" lvl="0" marL="457200" rtl="0" algn="l">
              <a:spcBef>
                <a:spcPts val="0"/>
              </a:spcBef>
              <a:spcAft>
                <a:spcPts val="0"/>
              </a:spcAft>
              <a:buSzPts val="1900"/>
              <a:buChar char="●"/>
            </a:pPr>
            <a:r>
              <a:rPr lang="en" sz="1900"/>
              <a:t>Corresponding synthetic subset has 5k married-joint records with $10-20k AGI. We choose 5k weights ws[i] that minimize the penalty function:</a:t>
            </a:r>
            <a:endParaRPr sz="1900"/>
          </a:p>
          <a:p>
            <a:pPr indent="0" lvl="0" marL="914400" rtl="0" algn="l">
              <a:lnSpc>
                <a:spcPct val="100000"/>
              </a:lnSpc>
              <a:spcBef>
                <a:spcPts val="1600"/>
              </a:spcBef>
              <a:spcAft>
                <a:spcPts val="0"/>
              </a:spcAft>
              <a:buNone/>
            </a:pPr>
            <a:r>
              <a:rPr lang="en"/>
              <a:t>20 * </a:t>
            </a:r>
            <a:r>
              <a:rPr b="1" lang="en">
                <a:solidFill>
                  <a:srgbClr val="FF00FF"/>
                </a:solidFill>
              </a:rPr>
              <a:t>{</a:t>
            </a:r>
            <a:r>
              <a:rPr lang="en"/>
              <a:t>sum</a:t>
            </a:r>
            <a:r>
              <a:rPr b="1" lang="en">
                <a:solidFill>
                  <a:srgbClr val="FF9900"/>
                </a:solidFill>
              </a:rPr>
              <a:t>(</a:t>
            </a:r>
            <a:r>
              <a:rPr lang="en"/>
              <a:t>ws[i] * agi[i]</a:t>
            </a:r>
            <a:r>
              <a:rPr b="1" lang="en">
                <a:solidFill>
                  <a:srgbClr val="FF9900"/>
                </a:solidFill>
              </a:rPr>
              <a:t>)</a:t>
            </a:r>
            <a:r>
              <a:rPr lang="en"/>
              <a:t> - 580</a:t>
            </a:r>
            <a:r>
              <a:rPr b="1" lang="en">
                <a:solidFill>
                  <a:srgbClr val="FF00FF"/>
                </a:solidFill>
              </a:rPr>
              <a:t>}</a:t>
            </a:r>
            <a:r>
              <a:rPr lang="en"/>
              <a:t>^2</a:t>
            </a:r>
            <a:endParaRPr/>
          </a:p>
          <a:p>
            <a:pPr indent="-342900" lvl="0" marL="914400" rtl="0" algn="l">
              <a:lnSpc>
                <a:spcPct val="100000"/>
              </a:lnSpc>
              <a:spcBef>
                <a:spcPts val="0"/>
              </a:spcBef>
              <a:spcAft>
                <a:spcPts val="0"/>
              </a:spcAft>
              <a:buSzPts val="1800"/>
              <a:buChar char="+"/>
            </a:pPr>
            <a:r>
              <a:rPr lang="en"/>
              <a:t>  1 * </a:t>
            </a:r>
            <a:r>
              <a:rPr b="1" lang="en">
                <a:solidFill>
                  <a:srgbClr val="FF00FF"/>
                </a:solidFill>
              </a:rPr>
              <a:t>{</a:t>
            </a:r>
            <a:r>
              <a:rPr lang="en"/>
              <a:t>sum</a:t>
            </a:r>
            <a:r>
              <a:rPr b="1" lang="en">
                <a:solidFill>
                  <a:srgbClr val="FF9900"/>
                </a:solidFill>
              </a:rPr>
              <a:t>(</a:t>
            </a:r>
            <a:r>
              <a:rPr lang="en"/>
              <a:t>ws[i] * (capgains[i] if negative)</a:t>
            </a:r>
            <a:r>
              <a:rPr b="1" lang="en">
                <a:solidFill>
                  <a:srgbClr val="FF9900"/>
                </a:solidFill>
              </a:rPr>
              <a:t>)</a:t>
            </a:r>
            <a:r>
              <a:rPr lang="en"/>
              <a:t> -  -50</a:t>
            </a:r>
            <a:r>
              <a:rPr b="1" lang="en">
                <a:solidFill>
                  <a:srgbClr val="FF00FF"/>
                </a:solidFill>
              </a:rPr>
              <a:t>}</a:t>
            </a:r>
            <a:r>
              <a:rPr lang="en"/>
              <a:t>^2</a:t>
            </a:r>
            <a:endParaRPr/>
          </a:p>
          <a:p>
            <a:pPr indent="-342900" lvl="0" marL="914400" rtl="0" algn="l">
              <a:lnSpc>
                <a:spcPct val="100000"/>
              </a:lnSpc>
              <a:spcBef>
                <a:spcPts val="0"/>
              </a:spcBef>
              <a:spcAft>
                <a:spcPts val="0"/>
              </a:spcAft>
              <a:buSzPts val="1800"/>
              <a:buChar char="+"/>
            </a:pPr>
            <a:r>
              <a:rPr lang="en"/>
              <a:t>   priority-weighted squared differences from ~126 additional targets</a:t>
            </a:r>
            <a:endParaRPr/>
          </a:p>
        </p:txBody>
      </p:sp>
      <p:sp>
        <p:nvSpPr>
          <p:cNvPr id="324" name="Google Shape;324;p45"/>
          <p:cNvSpPr txBox="1"/>
          <p:nvPr/>
        </p:nvSpPr>
        <p:spPr>
          <a:xfrm>
            <a:off x="405250" y="4662075"/>
            <a:ext cx="74736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Note: We also do some scaling, not shown here.</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46"/>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Solving the weighting problem</a:t>
            </a:r>
            <a:endParaRPr b="1">
              <a:solidFill>
                <a:srgbClr val="1155CC"/>
              </a:solidFill>
            </a:endParaRPr>
          </a:p>
        </p:txBody>
      </p:sp>
      <p:sp>
        <p:nvSpPr>
          <p:cNvPr id="331" name="Google Shape;331;p46"/>
          <p:cNvSpPr txBox="1"/>
          <p:nvPr>
            <p:ph idx="4294967295" type="body"/>
          </p:nvPr>
        </p:nvSpPr>
        <p:spPr>
          <a:xfrm>
            <a:off x="311700" y="732675"/>
            <a:ext cx="8709300" cy="427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We have:</a:t>
            </a:r>
            <a:endParaRPr sz="2000"/>
          </a:p>
          <a:p>
            <a:pPr indent="-355600" lvl="1" marL="914400" rtl="0" algn="l">
              <a:spcBef>
                <a:spcPts val="0"/>
              </a:spcBef>
              <a:spcAft>
                <a:spcPts val="0"/>
              </a:spcAft>
              <a:buSzPts val="2000"/>
              <a:buChar char="○"/>
            </a:pPr>
            <a:r>
              <a:rPr lang="en" sz="2000"/>
              <a:t>124 file subsets</a:t>
            </a:r>
            <a:endParaRPr sz="2000"/>
          </a:p>
          <a:p>
            <a:pPr indent="-355600" lvl="1" marL="914400" rtl="0" algn="l">
              <a:spcBef>
                <a:spcPts val="0"/>
              </a:spcBef>
              <a:spcAft>
                <a:spcPts val="0"/>
              </a:spcAft>
              <a:buSzPts val="2000"/>
              <a:buChar char="○"/>
            </a:pPr>
            <a:r>
              <a:rPr lang="en" sz="2000"/>
              <a:t>~5-10k synthetic records per subset, choose weight for each record</a:t>
            </a:r>
            <a:endParaRPr sz="2000"/>
          </a:p>
          <a:p>
            <a:pPr indent="-355600" lvl="1" marL="914400" rtl="0" algn="l">
              <a:spcBef>
                <a:spcPts val="0"/>
              </a:spcBef>
              <a:spcAft>
                <a:spcPts val="0"/>
              </a:spcAft>
              <a:buSzPts val="2000"/>
              <a:buChar char="○"/>
            </a:pPr>
            <a:r>
              <a:rPr lang="en" sz="2000"/>
              <a:t>~128 targets per subset</a:t>
            </a:r>
            <a:endParaRPr sz="2000"/>
          </a:p>
          <a:p>
            <a:pPr indent="-355600" lvl="1" marL="914400" rtl="0" algn="l">
              <a:spcBef>
                <a:spcPts val="0"/>
              </a:spcBef>
              <a:spcAft>
                <a:spcPts val="0"/>
              </a:spcAft>
              <a:buSzPts val="2000"/>
              <a:buChar char="○"/>
            </a:pPr>
            <a:r>
              <a:rPr lang="en" sz="2000"/>
              <a:t>Thus we have ~16k targets (124 x 128) for the entire synthetic file</a:t>
            </a:r>
            <a:endParaRPr sz="2000"/>
          </a:p>
          <a:p>
            <a:pPr indent="-355600" lvl="1" marL="914400" rtl="0" algn="l">
              <a:spcBef>
                <a:spcPts val="0"/>
              </a:spcBef>
              <a:spcAft>
                <a:spcPts val="0"/>
              </a:spcAft>
              <a:buSzPts val="2000"/>
              <a:buChar char="○"/>
            </a:pPr>
            <a:r>
              <a:rPr lang="en" sz="2000"/>
              <a:t>File subsets are mutually exclusive and can be solved in parallel</a:t>
            </a:r>
            <a:endParaRPr sz="2000"/>
          </a:p>
          <a:p>
            <a:pPr indent="-355600" lvl="0" marL="457200" rtl="0" algn="l">
              <a:spcBef>
                <a:spcPts val="0"/>
              </a:spcBef>
              <a:spcAft>
                <a:spcPts val="0"/>
              </a:spcAft>
              <a:buSzPts val="2000"/>
              <a:buChar char="●"/>
            </a:pPr>
            <a:r>
              <a:rPr lang="en" sz="2000"/>
              <a:t>Penalty function is nonlinear. No constraints (they are built into objective function). Bounds on the weights (e.g., &gt;=1).</a:t>
            </a:r>
            <a:endParaRPr sz="2000"/>
          </a:p>
          <a:p>
            <a:pPr indent="-355600" lvl="0" marL="457200" rtl="0" algn="l">
              <a:spcBef>
                <a:spcPts val="0"/>
              </a:spcBef>
              <a:spcAft>
                <a:spcPts val="0"/>
              </a:spcAft>
              <a:buSzPts val="2000"/>
              <a:buChar char="●"/>
            </a:pPr>
            <a:r>
              <a:rPr lang="en" sz="2000"/>
              <a:t>Currently we solve with MMA (method of moving asymptotes)</a:t>
            </a:r>
            <a:endParaRPr sz="2000"/>
          </a:p>
          <a:p>
            <a:pPr indent="-355600" lvl="0" marL="457200" rtl="0" algn="l">
              <a:spcBef>
                <a:spcPts val="0"/>
              </a:spcBef>
              <a:spcAft>
                <a:spcPts val="0"/>
              </a:spcAft>
              <a:buSzPts val="2000"/>
              <a:buChar char="●"/>
            </a:pPr>
            <a:r>
              <a:rPr lang="en" sz="2000"/>
              <a:t>Solves in about an hour, in parallel (6 cores), with 500 iteration limit</a:t>
            </a:r>
            <a:endParaRPr sz="2000"/>
          </a:p>
          <a:p>
            <a:pPr indent="-355600" lvl="0" marL="457200" rtl="0" algn="l">
              <a:spcBef>
                <a:spcPts val="0"/>
              </a:spcBef>
              <a:spcAft>
                <a:spcPts val="0"/>
              </a:spcAft>
              <a:buSzPts val="2000"/>
              <a:buChar char="●"/>
            </a:pPr>
            <a:r>
              <a:rPr lang="en" sz="2000"/>
              <a:t>Generally suboptimal but very good solutions; could run longer</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Enhancing the file via TaxData</a:t>
            </a:r>
            <a:endParaRPr b="1" sz="3000">
              <a:solidFill>
                <a:srgbClr val="1155CC"/>
              </a:solidFill>
            </a:endParaRPr>
          </a:p>
        </p:txBody>
      </p:sp>
      <p:sp>
        <p:nvSpPr>
          <p:cNvPr id="337" name="Google Shape;33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48"/>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TaxData enhancement - major elements</a:t>
            </a:r>
            <a:endParaRPr b="1">
              <a:solidFill>
                <a:srgbClr val="1155CC"/>
              </a:solidFill>
            </a:endParaRPr>
          </a:p>
        </p:txBody>
      </p:sp>
      <p:sp>
        <p:nvSpPr>
          <p:cNvPr id="344" name="Google Shape;344;p48"/>
          <p:cNvSpPr txBox="1"/>
          <p:nvPr>
            <p:ph idx="4294967295" type="body"/>
          </p:nvPr>
        </p:nvSpPr>
        <p:spPr>
          <a:xfrm>
            <a:off x="311700" y="656475"/>
            <a:ext cx="8613600" cy="41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Brings in selected information and relationships from the CPS ASEC, and prepares the file for Tax-Calculator:</a:t>
            </a:r>
            <a:endParaRPr sz="2000"/>
          </a:p>
          <a:p>
            <a:pPr indent="-355600" lvl="0" marL="457200" rtl="0" algn="l">
              <a:spcBef>
                <a:spcPts val="1600"/>
              </a:spcBef>
              <a:spcAft>
                <a:spcPts val="0"/>
              </a:spcAft>
              <a:buSzPts val="2000"/>
              <a:buChar char="●"/>
            </a:pPr>
            <a:r>
              <a:rPr lang="en" sz="2000"/>
              <a:t>Create tax units from the CPS file</a:t>
            </a:r>
            <a:endParaRPr sz="2000"/>
          </a:p>
          <a:p>
            <a:pPr indent="-355600" lvl="0" marL="457200" rtl="0" algn="l">
              <a:spcBef>
                <a:spcPts val="0"/>
              </a:spcBef>
              <a:spcAft>
                <a:spcPts val="0"/>
              </a:spcAft>
              <a:buSzPts val="2000"/>
              <a:buChar char="●"/>
            </a:pPr>
            <a:r>
              <a:rPr lang="en" sz="2000"/>
              <a:t>Match tax units between the CPS and IRS-SOI</a:t>
            </a:r>
            <a:endParaRPr sz="2000"/>
          </a:p>
          <a:p>
            <a:pPr indent="-355600" lvl="0" marL="457200" rtl="0" algn="l">
              <a:spcBef>
                <a:spcPts val="0"/>
              </a:spcBef>
              <a:spcAft>
                <a:spcPts val="0"/>
              </a:spcAft>
              <a:buSzPts val="2000"/>
              <a:buChar char="●"/>
            </a:pPr>
            <a:r>
              <a:rPr lang="en" sz="2000"/>
              <a:t>Split certain income items between prime and spouse</a:t>
            </a:r>
            <a:endParaRPr sz="2000"/>
          </a:p>
          <a:p>
            <a:pPr indent="-355600" lvl="0" marL="457200" rtl="0" algn="l">
              <a:spcBef>
                <a:spcPts val="0"/>
              </a:spcBef>
              <a:spcAft>
                <a:spcPts val="0"/>
              </a:spcAft>
              <a:buSzPts val="2000"/>
              <a:buChar char="●"/>
            </a:pPr>
            <a:r>
              <a:rPr lang="en" sz="2000"/>
              <a:t>Add non-filers from the CPS to the matched file</a:t>
            </a:r>
            <a:endParaRPr sz="2000"/>
          </a:p>
          <a:p>
            <a:pPr indent="-355600" lvl="0" marL="457200" rtl="0" algn="l">
              <a:spcBef>
                <a:spcPts val="0"/>
              </a:spcBef>
              <a:spcAft>
                <a:spcPts val="0"/>
              </a:spcAft>
              <a:buSzPts val="2000"/>
              <a:buChar char="●"/>
            </a:pPr>
            <a:r>
              <a:rPr lang="en" sz="2000"/>
              <a:t>Develop factors needed to extrapolate data to future years:</a:t>
            </a:r>
            <a:endParaRPr sz="2000"/>
          </a:p>
          <a:p>
            <a:pPr indent="-355600" lvl="1" marL="914400" rtl="0" algn="l">
              <a:spcBef>
                <a:spcPts val="0"/>
              </a:spcBef>
              <a:spcAft>
                <a:spcPts val="0"/>
              </a:spcAft>
              <a:buSzPts val="2000"/>
              <a:buChar char="○"/>
            </a:pPr>
            <a:r>
              <a:rPr lang="en" sz="2000"/>
              <a:t>Growth factors for wages, dividends, and other variables</a:t>
            </a:r>
            <a:endParaRPr sz="2000"/>
          </a:p>
          <a:p>
            <a:pPr indent="-355600" lvl="1" marL="914400" rtl="0" algn="l">
              <a:spcBef>
                <a:spcPts val="0"/>
              </a:spcBef>
              <a:spcAft>
                <a:spcPts val="0"/>
              </a:spcAft>
              <a:buSzPts val="2000"/>
              <a:buChar char="○"/>
            </a:pPr>
            <a:r>
              <a:rPr lang="en" sz="2000"/>
              <a:t>New weights that allow the file to hit targets for future years</a:t>
            </a:r>
            <a:endParaRPr sz="2000"/>
          </a:p>
          <a:p>
            <a:pPr indent="-355600" lvl="1" marL="914400" rtl="0" algn="l">
              <a:spcBef>
                <a:spcPts val="0"/>
              </a:spcBef>
              <a:spcAft>
                <a:spcPts val="0"/>
              </a:spcAft>
              <a:buSzPts val="2000"/>
              <a:buChar char="○"/>
            </a:pPr>
            <a:r>
              <a:rPr lang="en" sz="2000"/>
              <a:t>Ratios to adjust distribution of certain interest income</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49"/>
          <p:cNvSpPr txBox="1"/>
          <p:nvPr>
            <p:ph type="title"/>
          </p:nvPr>
        </p:nvSpPr>
        <p:spPr>
          <a:xfrm>
            <a:off x="311700" y="140225"/>
            <a:ext cx="8520600" cy="11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So far we h</a:t>
            </a:r>
            <a:r>
              <a:rPr lang="en"/>
              <a:t>ave succeeded in applying some but not all TaxData enhancements</a:t>
            </a:r>
            <a:endParaRPr b="1">
              <a:solidFill>
                <a:srgbClr val="1155CC"/>
              </a:solidFill>
            </a:endParaRPr>
          </a:p>
        </p:txBody>
      </p:sp>
      <p:sp>
        <p:nvSpPr>
          <p:cNvPr id="351" name="Google Shape;351;p49"/>
          <p:cNvSpPr txBox="1"/>
          <p:nvPr>
            <p:ph idx="4294967295" type="body"/>
          </p:nvPr>
        </p:nvSpPr>
        <p:spPr>
          <a:xfrm>
            <a:off x="311700" y="1345600"/>
            <a:ext cx="8709600" cy="346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Harder than I expected</a:t>
            </a:r>
            <a:endParaRPr sz="2000"/>
          </a:p>
          <a:p>
            <a:pPr indent="-355600" lvl="0" marL="457200" rtl="0" algn="l">
              <a:spcBef>
                <a:spcPts val="0"/>
              </a:spcBef>
              <a:spcAft>
                <a:spcPts val="0"/>
              </a:spcAft>
              <a:buSzPts val="2000"/>
              <a:buChar char="●"/>
            </a:pPr>
            <a:r>
              <a:rPr lang="en" sz="2000"/>
              <a:t>Several small issues have taken time to identify and resolve.</a:t>
            </a:r>
            <a:endParaRPr sz="2000"/>
          </a:p>
          <a:p>
            <a:pPr indent="-355600" lvl="0" marL="457200" rtl="0" algn="l">
              <a:spcBef>
                <a:spcPts val="0"/>
              </a:spcBef>
              <a:spcAft>
                <a:spcPts val="0"/>
              </a:spcAft>
              <a:buSzPts val="2000"/>
              <a:buChar char="●"/>
            </a:pPr>
            <a:r>
              <a:rPr lang="en" sz="2000"/>
              <a:t>Extrapolating to future years with 5x as many records requires careful examination and review to ensure good results.</a:t>
            </a:r>
            <a:endParaRPr sz="2000"/>
          </a:p>
          <a:p>
            <a:pPr indent="-355600" lvl="0" marL="457200" rtl="0" algn="l">
              <a:spcBef>
                <a:spcPts val="0"/>
              </a:spcBef>
              <a:spcAft>
                <a:spcPts val="0"/>
              </a:spcAft>
              <a:buSzPts val="2000"/>
              <a:buChar char="●"/>
            </a:pPr>
            <a:r>
              <a:rPr lang="en" sz="2000"/>
              <a:t>I</a:t>
            </a:r>
            <a:r>
              <a:rPr lang="en" sz="2000"/>
              <a:t>ssues are resolvable; our next synthesis will nip some in the bud.</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50"/>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Comparing enhanced synthetic &amp; PUF files</a:t>
            </a:r>
            <a:endParaRPr b="1">
              <a:solidFill>
                <a:srgbClr val="1155CC"/>
              </a:solidFill>
            </a:endParaRPr>
          </a:p>
        </p:txBody>
      </p:sp>
      <p:sp>
        <p:nvSpPr>
          <p:cNvPr id="358" name="Google Shape;358;p50"/>
          <p:cNvSpPr txBox="1"/>
          <p:nvPr>
            <p:ph idx="4294967295" type="body"/>
          </p:nvPr>
        </p:nvSpPr>
        <p:spPr>
          <a:xfrm>
            <a:off x="311700" y="732725"/>
            <a:ext cx="8709600" cy="408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Currently, our best comparative file:</a:t>
            </a:r>
            <a:endParaRPr sz="2000"/>
          </a:p>
          <a:p>
            <a:pPr indent="-342900" lvl="1" marL="914400" rtl="0" algn="l">
              <a:spcBef>
                <a:spcPts val="0"/>
              </a:spcBef>
              <a:spcAft>
                <a:spcPts val="0"/>
              </a:spcAft>
              <a:buSzPts val="1800"/>
              <a:buChar char="○"/>
            </a:pPr>
            <a:r>
              <a:rPr lang="en" sz="1800"/>
              <a:t>Has the CPS additions</a:t>
            </a:r>
            <a:endParaRPr sz="1800"/>
          </a:p>
          <a:p>
            <a:pPr indent="-342900" lvl="1" marL="914400" rtl="0" algn="l">
              <a:spcBef>
                <a:spcPts val="0"/>
              </a:spcBef>
              <a:spcAft>
                <a:spcPts val="0"/>
              </a:spcAft>
              <a:buSzPts val="1800"/>
              <a:buChar char="○"/>
            </a:pPr>
            <a:r>
              <a:rPr lang="en" sz="1800"/>
              <a:t>With a few small workarounds, mostly relating to prime-spouse splits of Schedule E and F income.</a:t>
            </a:r>
            <a:endParaRPr sz="1800"/>
          </a:p>
          <a:p>
            <a:pPr indent="-342900" lvl="1" marL="914400" rtl="0" algn="l">
              <a:spcBef>
                <a:spcPts val="0"/>
              </a:spcBef>
              <a:spcAft>
                <a:spcPts val="0"/>
              </a:spcAft>
              <a:buSzPts val="1800"/>
              <a:buChar char="○"/>
            </a:pPr>
            <a:r>
              <a:rPr lang="en" sz="1800"/>
              <a:t>Extrapolated to the first tax year in Tax-Calculator: 2013.</a:t>
            </a:r>
            <a:endParaRPr sz="1800"/>
          </a:p>
          <a:p>
            <a:pPr indent="-355600" lvl="0" marL="457200" rtl="0" algn="l">
              <a:spcBef>
                <a:spcPts val="0"/>
              </a:spcBef>
              <a:spcAft>
                <a:spcPts val="0"/>
              </a:spcAft>
              <a:buSzPts val="2000"/>
              <a:buChar char="●"/>
            </a:pPr>
            <a:r>
              <a:rPr lang="en" sz="2000"/>
              <a:t>We construct an enhanced PUF that has the same CPS additions and workarounds, also extrapolated to 2013.</a:t>
            </a:r>
            <a:endParaRPr sz="2000"/>
          </a:p>
          <a:p>
            <a:pPr indent="-355600" lvl="0" marL="457200" rtl="0" algn="l">
              <a:spcBef>
                <a:spcPts val="0"/>
              </a:spcBef>
              <a:spcAft>
                <a:spcPts val="0"/>
              </a:spcAft>
              <a:buSzPts val="2000"/>
              <a:buChar char="●"/>
            </a:pPr>
            <a:r>
              <a:rPr lang="en" sz="2000"/>
              <a:t>This allows tax-analysis comparison of:</a:t>
            </a:r>
            <a:endParaRPr sz="2000"/>
          </a:p>
          <a:p>
            <a:pPr indent="0" lvl="0" marL="0" rtl="0" algn="ctr">
              <a:spcBef>
                <a:spcPts val="1600"/>
              </a:spcBef>
              <a:spcAft>
                <a:spcPts val="0"/>
              </a:spcAft>
              <a:buNone/>
            </a:pPr>
            <a:r>
              <a:rPr lang="en"/>
              <a:t>apples that are slightly bruised (synthetic)</a:t>
            </a:r>
            <a:endParaRPr/>
          </a:p>
          <a:p>
            <a:pPr indent="0" lvl="0" marL="0" rtl="0" algn="ctr">
              <a:spcBef>
                <a:spcPts val="0"/>
              </a:spcBef>
              <a:spcAft>
                <a:spcPts val="0"/>
              </a:spcAft>
              <a:buNone/>
            </a:pPr>
            <a:r>
              <a:rPr lang="en"/>
              <a:t>to</a:t>
            </a:r>
            <a:endParaRPr/>
          </a:p>
          <a:p>
            <a:pPr indent="0" lvl="0" marL="0" rtl="0" algn="ctr">
              <a:spcBef>
                <a:spcPts val="0"/>
              </a:spcBef>
              <a:spcAft>
                <a:spcPts val="0"/>
              </a:spcAft>
              <a:buNone/>
            </a:pPr>
            <a:r>
              <a:rPr lang="en"/>
              <a:t>apples intentionally bruised in the same way (PUF)</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1"/>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155CC"/>
                </a:solidFill>
              </a:rPr>
              <a:t>Evaluating the weighted </a:t>
            </a:r>
            <a:r>
              <a:rPr lang="en" sz="3000">
                <a:solidFill>
                  <a:srgbClr val="1155CC"/>
                </a:solidFill>
              </a:rPr>
              <a:t>&amp; enhanced </a:t>
            </a:r>
            <a:r>
              <a:rPr b="1" lang="en" sz="3000">
                <a:solidFill>
                  <a:srgbClr val="1155CC"/>
                </a:solidFill>
              </a:rPr>
              <a:t>synthetic file:</a:t>
            </a:r>
            <a:r>
              <a:rPr lang="en" sz="3000">
                <a:solidFill>
                  <a:srgbClr val="1155CC"/>
                </a:solidFill>
              </a:rPr>
              <a:t> </a:t>
            </a:r>
            <a:r>
              <a:rPr b="1" lang="en" sz="3000">
                <a:solidFill>
                  <a:srgbClr val="1155CC"/>
                </a:solidFill>
              </a:rPr>
              <a:t>Tax analysis</a:t>
            </a:r>
            <a:endParaRPr b="1" sz="3000">
              <a:solidFill>
                <a:srgbClr val="1155CC"/>
              </a:solidFill>
            </a:endParaRPr>
          </a:p>
        </p:txBody>
      </p:sp>
      <p:sp>
        <p:nvSpPr>
          <p:cNvPr id="364" name="Google Shape;36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6"/>
          <p:cNvSpPr txBox="1"/>
          <p:nvPr>
            <p:ph type="title"/>
          </p:nvPr>
        </p:nvSpPr>
        <p:spPr>
          <a:xfrm>
            <a:off x="311700" y="140225"/>
            <a:ext cx="85818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Free unrestricted synthetic tax data can allow:</a:t>
            </a:r>
            <a:endParaRPr b="1" sz="3000">
              <a:solidFill>
                <a:srgbClr val="1155CC"/>
              </a:solidFill>
            </a:endParaRPr>
          </a:p>
        </p:txBody>
      </p:sp>
      <p:sp>
        <p:nvSpPr>
          <p:cNvPr id="78" name="Google Shape;78;p16"/>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Much wider use given that it is free</a:t>
            </a:r>
            <a:endParaRPr sz="2000"/>
          </a:p>
          <a:p>
            <a:pPr indent="-355600" lvl="0" marL="457200" rtl="0" algn="l">
              <a:spcBef>
                <a:spcPts val="0"/>
              </a:spcBef>
              <a:spcAft>
                <a:spcPts val="0"/>
              </a:spcAft>
              <a:buSzPts val="2000"/>
              <a:buChar char="●"/>
            </a:pPr>
            <a:r>
              <a:rPr lang="en" sz="2000"/>
              <a:t>Testing of programs without restriction</a:t>
            </a:r>
            <a:endParaRPr sz="2000"/>
          </a:p>
          <a:p>
            <a:pPr indent="-355600" lvl="0" marL="457200" rtl="0" algn="l">
              <a:spcBef>
                <a:spcPts val="0"/>
              </a:spcBef>
              <a:spcAft>
                <a:spcPts val="0"/>
              </a:spcAft>
              <a:buSzPts val="2000"/>
              <a:buChar char="●"/>
            </a:pPr>
            <a:r>
              <a:rPr lang="en" sz="2000"/>
              <a:t>Desktop analysis of federal income tax policies</a:t>
            </a:r>
            <a:endParaRPr sz="2000"/>
          </a:p>
          <a:p>
            <a:pPr indent="-342900" lvl="1" marL="914400" rtl="0" algn="l">
              <a:spcBef>
                <a:spcPts val="0"/>
              </a:spcBef>
              <a:spcAft>
                <a:spcPts val="0"/>
              </a:spcAft>
              <a:buSzPts val="1800"/>
              <a:buChar char="○"/>
            </a:pPr>
            <a:r>
              <a:rPr lang="en" sz="1800"/>
              <a:t>Students, professors -- public policy, economics</a:t>
            </a:r>
            <a:endParaRPr sz="1800"/>
          </a:p>
          <a:p>
            <a:pPr indent="-342900" lvl="1" marL="914400" rtl="0" algn="l">
              <a:spcBef>
                <a:spcPts val="0"/>
              </a:spcBef>
              <a:spcAft>
                <a:spcPts val="0"/>
              </a:spcAft>
              <a:buSzPts val="1800"/>
              <a:buChar char="○"/>
            </a:pPr>
            <a:r>
              <a:rPr lang="en" sz="1800"/>
              <a:t>Fiscally oriented data journalists</a:t>
            </a:r>
            <a:endParaRPr sz="1800"/>
          </a:p>
          <a:p>
            <a:pPr indent="-342900" lvl="1" marL="914400" rtl="0" algn="l">
              <a:spcBef>
                <a:spcPts val="0"/>
              </a:spcBef>
              <a:spcAft>
                <a:spcPts val="0"/>
              </a:spcAft>
              <a:buSzPts val="1800"/>
              <a:buChar char="○"/>
            </a:pPr>
            <a:r>
              <a:rPr lang="en" sz="1800"/>
              <a:t>Cash-strapped nonprofit fiscal analysis groups</a:t>
            </a:r>
            <a:endParaRPr sz="1800"/>
          </a:p>
          <a:p>
            <a:pPr indent="-342900" lvl="1" marL="914400" rtl="0" algn="l">
              <a:spcBef>
                <a:spcPts val="0"/>
              </a:spcBef>
              <a:spcAft>
                <a:spcPts val="0"/>
              </a:spcAft>
              <a:buSzPts val="1800"/>
              <a:buChar char="○"/>
            </a:pPr>
            <a:r>
              <a:rPr lang="en" sz="1800"/>
              <a:t>State policymakers/advisers concerned about federal tax impacts</a:t>
            </a:r>
            <a:endParaRPr sz="1800"/>
          </a:p>
          <a:p>
            <a:pPr indent="-355600" lvl="0" marL="457200" rtl="0" algn="l">
              <a:spcBef>
                <a:spcPts val="0"/>
              </a:spcBef>
              <a:spcAft>
                <a:spcPts val="0"/>
              </a:spcAft>
              <a:buSzPts val="2000"/>
              <a:buChar char="●"/>
            </a:pPr>
            <a:r>
              <a:rPr lang="en" sz="2000"/>
              <a:t>No blurring of </a:t>
            </a:r>
            <a:r>
              <a:rPr lang="en" sz="2000" u="sng">
                <a:solidFill>
                  <a:schemeClr val="hlink"/>
                </a:solidFill>
                <a:hlinkClick r:id="rId3"/>
              </a:rPr>
              <a:t>Tax-Brain</a:t>
            </a:r>
            <a:r>
              <a:rPr lang="en" sz="2000"/>
              <a:t> results</a:t>
            </a:r>
            <a:endParaRPr sz="2000"/>
          </a:p>
          <a:p>
            <a:pPr indent="-355600" lvl="0" marL="457200" rtl="0" algn="l">
              <a:spcBef>
                <a:spcPts val="0"/>
              </a:spcBef>
              <a:spcAft>
                <a:spcPts val="0"/>
              </a:spcAft>
              <a:buSzPts val="2000"/>
              <a:buChar char="●"/>
            </a:pPr>
            <a:r>
              <a:rPr lang="en" sz="2000"/>
              <a:t>Ability to focus TaxData resources on a single data approach</a:t>
            </a:r>
            <a:endParaRPr sz="2000"/>
          </a:p>
          <a:p>
            <a:pPr indent="-355600" lvl="0" marL="457200" rtl="0" algn="l">
              <a:spcBef>
                <a:spcPts val="0"/>
              </a:spcBef>
              <a:spcAft>
                <a:spcPts val="0"/>
              </a:spcAft>
              <a:buSzPts val="2000"/>
              <a:buChar char="●"/>
            </a:pPr>
            <a:r>
              <a:rPr lang="en" sz="2000"/>
              <a:t>Spinoff state-specific synthetic data files</a:t>
            </a:r>
            <a:endParaRPr sz="2000"/>
          </a:p>
          <a:p>
            <a:pPr indent="-342900" lvl="1" marL="914400" rtl="0" algn="l">
              <a:spcBef>
                <a:spcPts val="0"/>
              </a:spcBef>
              <a:spcAft>
                <a:spcPts val="0"/>
              </a:spcAft>
              <a:buSzPts val="1800"/>
              <a:buChar char="○"/>
            </a:pPr>
            <a:r>
              <a:rPr lang="en" sz="1800"/>
              <a:t>Another OSPC-incubated project: Could allow analysis of state income taxes, as well as federal tax impact on a state</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52"/>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Number of returns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pic>
        <p:nvPicPr>
          <p:cNvPr id="371" name="Google Shape;371;p52"/>
          <p:cNvPicPr preferRelativeResize="0"/>
          <p:nvPr/>
        </p:nvPicPr>
        <p:blipFill>
          <a:blip r:embed="rId3">
            <a:alphaModFix/>
          </a:blip>
          <a:stretch>
            <a:fillRect/>
          </a:stretch>
        </p:blipFill>
        <p:spPr>
          <a:xfrm>
            <a:off x="228600" y="945125"/>
            <a:ext cx="8686802" cy="401523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53"/>
          <p:cNvPicPr preferRelativeResize="0"/>
          <p:nvPr/>
        </p:nvPicPr>
        <p:blipFill>
          <a:blip r:embed="rId3">
            <a:alphaModFix/>
          </a:blip>
          <a:stretch>
            <a:fillRect/>
          </a:stretch>
        </p:blipFill>
        <p:spPr>
          <a:xfrm>
            <a:off x="228600" y="945125"/>
            <a:ext cx="8686802" cy="4024882"/>
          </a:xfrm>
          <a:prstGeom prst="rect">
            <a:avLst/>
          </a:prstGeom>
          <a:noFill/>
          <a:ln>
            <a:noFill/>
          </a:ln>
        </p:spPr>
      </p:pic>
      <p:sp>
        <p:nvSpPr>
          <p:cNvPr id="377" name="Google Shape;37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53"/>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Adjusted gross income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sp>
        <p:nvSpPr>
          <p:cNvPr id="379" name="Google Shape;379;p53"/>
          <p:cNvSpPr/>
          <p:nvPr/>
        </p:nvSpPr>
        <p:spPr>
          <a:xfrm rot="-10787824">
            <a:off x="6527398" y="3101350"/>
            <a:ext cx="762305" cy="107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p:nvPr/>
        </p:nvSpPr>
        <p:spPr>
          <a:xfrm rot="-10789337">
            <a:off x="8348699" y="3750550"/>
            <a:ext cx="483602" cy="42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54"/>
          <p:cNvPicPr preferRelativeResize="0"/>
          <p:nvPr/>
        </p:nvPicPr>
        <p:blipFill>
          <a:blip r:embed="rId3">
            <a:alphaModFix/>
          </a:blip>
          <a:stretch>
            <a:fillRect/>
          </a:stretch>
        </p:blipFill>
        <p:spPr>
          <a:xfrm>
            <a:off x="228600" y="792725"/>
            <a:ext cx="8686802" cy="4237229"/>
          </a:xfrm>
          <a:prstGeom prst="rect">
            <a:avLst/>
          </a:prstGeom>
          <a:noFill/>
          <a:ln>
            <a:noFill/>
          </a:ln>
        </p:spPr>
      </p:pic>
      <p:sp>
        <p:nvSpPr>
          <p:cNvPr id="386" name="Google Shape;38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54"/>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Regular tax before credits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sp>
        <p:nvSpPr>
          <p:cNvPr id="388" name="Google Shape;388;p54"/>
          <p:cNvSpPr/>
          <p:nvPr/>
        </p:nvSpPr>
        <p:spPr>
          <a:xfrm rot="-10789279">
            <a:off x="6653299" y="3830200"/>
            <a:ext cx="577203" cy="76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4"/>
          <p:cNvSpPr txBox="1"/>
          <p:nvPr/>
        </p:nvSpPr>
        <p:spPr>
          <a:xfrm>
            <a:off x="7198700" y="3875650"/>
            <a:ext cx="10509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mic Sans MS"/>
                <a:ea typeface="Comic Sans MS"/>
                <a:cs typeface="Comic Sans MS"/>
                <a:sym typeface="Comic Sans MS"/>
              </a:rPr>
              <a:t>This will come back to haunt us.</a:t>
            </a:r>
            <a:endParaRPr sz="1200">
              <a:solidFill>
                <a:srgbClr val="38761D"/>
              </a:solidFill>
              <a:latin typeface="Comic Sans MS"/>
              <a:ea typeface="Comic Sans MS"/>
              <a:cs typeface="Comic Sans MS"/>
              <a:sym typeface="Comic Sans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pic>
        <p:nvPicPr>
          <p:cNvPr id="394" name="Google Shape;394;p55"/>
          <p:cNvPicPr preferRelativeResize="0"/>
          <p:nvPr/>
        </p:nvPicPr>
        <p:blipFill>
          <a:blip r:embed="rId3">
            <a:alphaModFix/>
          </a:blip>
          <a:stretch>
            <a:fillRect/>
          </a:stretch>
        </p:blipFill>
        <p:spPr>
          <a:xfrm>
            <a:off x="228600" y="792725"/>
            <a:ext cx="8686802" cy="4256532"/>
          </a:xfrm>
          <a:prstGeom prst="rect">
            <a:avLst/>
          </a:prstGeom>
          <a:noFill/>
          <a:ln>
            <a:noFill/>
          </a:ln>
        </p:spPr>
      </p:pic>
      <p:sp>
        <p:nvSpPr>
          <p:cNvPr id="395" name="Google Shape;395;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55"/>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Total regular tax + AMT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sp>
        <p:nvSpPr>
          <p:cNvPr id="397" name="Google Shape;397;p55"/>
          <p:cNvSpPr/>
          <p:nvPr/>
        </p:nvSpPr>
        <p:spPr>
          <a:xfrm rot="-10787617">
            <a:off x="6615998" y="3848125"/>
            <a:ext cx="666304" cy="70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5"/>
          <p:cNvSpPr/>
          <p:nvPr/>
        </p:nvSpPr>
        <p:spPr>
          <a:xfrm rot="-10787734">
            <a:off x="7941147" y="2145625"/>
            <a:ext cx="924906" cy="348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5"/>
          <p:cNvSpPr/>
          <p:nvPr/>
        </p:nvSpPr>
        <p:spPr>
          <a:xfrm rot="-10787191">
            <a:off x="6615998" y="2159225"/>
            <a:ext cx="644104" cy="33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5" name="Google Shape;405;p56"/>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Lessons from our baseline analysis</a:t>
            </a:r>
            <a:endParaRPr b="1" sz="3000">
              <a:solidFill>
                <a:srgbClr val="1155CC"/>
              </a:solidFill>
            </a:endParaRPr>
          </a:p>
        </p:txBody>
      </p:sp>
      <p:sp>
        <p:nvSpPr>
          <p:cNvPr id="406" name="Google Shape;406;p56"/>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Enhanced synthetic file is close to enhanced PUF on many aggregates.</a:t>
            </a:r>
            <a:endParaRPr sz="2000"/>
          </a:p>
          <a:p>
            <a:pPr indent="-355600" lvl="0" marL="457200" rtl="0" algn="l">
              <a:spcBef>
                <a:spcPts val="0"/>
              </a:spcBef>
              <a:spcAft>
                <a:spcPts val="0"/>
              </a:spcAft>
              <a:buSzPts val="2000"/>
              <a:buChar char="●"/>
            </a:pPr>
            <a:r>
              <a:rPr lang="en" sz="2000"/>
              <a:t>Further off than I would like in upper-income ranges</a:t>
            </a:r>
            <a:endParaRPr sz="2000"/>
          </a:p>
          <a:p>
            <a:pPr indent="-355600" lvl="0" marL="457200" rtl="0" algn="l">
              <a:spcBef>
                <a:spcPts val="0"/>
              </a:spcBef>
              <a:spcAft>
                <a:spcPts val="0"/>
              </a:spcAft>
              <a:buSzPts val="2000"/>
              <a:buChar char="●"/>
            </a:pPr>
            <a:r>
              <a:rPr lang="en" sz="2000"/>
              <a:t>We are far off on AMT and thus further than we would like on total income tax liability (regular + AMT).</a:t>
            </a:r>
            <a:endParaRPr sz="2000"/>
          </a:p>
          <a:p>
            <a:pPr indent="-355600" lvl="0" marL="457200" rtl="0" algn="l">
              <a:spcBef>
                <a:spcPts val="0"/>
              </a:spcBef>
              <a:spcAft>
                <a:spcPts val="0"/>
              </a:spcAft>
              <a:buSzPts val="2000"/>
              <a:buChar char="●"/>
            </a:pPr>
            <a:r>
              <a:rPr lang="en" sz="2000"/>
              <a:t>We know some reasons for differences. I believe the problems generally will be solvable.</a:t>
            </a:r>
            <a:endParaRPr sz="2000"/>
          </a:p>
          <a:p>
            <a:pPr indent="-355600" lvl="0" marL="457200" rtl="0" algn="l">
              <a:spcBef>
                <a:spcPts val="0"/>
              </a:spcBef>
              <a:spcAft>
                <a:spcPts val="0"/>
              </a:spcAft>
              <a:buSzPts val="2000"/>
              <a:buChar char="●"/>
            </a:pPr>
            <a:r>
              <a:rPr lang="en" sz="2000"/>
              <a:t>Some of the solution will come from better weighting.</a:t>
            </a:r>
            <a:endParaRPr sz="2000"/>
          </a:p>
          <a:p>
            <a:pPr indent="-355600" lvl="0" marL="457200" rtl="0" algn="l">
              <a:spcBef>
                <a:spcPts val="0"/>
              </a:spcBef>
              <a:spcAft>
                <a:spcPts val="0"/>
              </a:spcAft>
              <a:buSzPts val="2000"/>
              <a:buChar char="●"/>
            </a:pPr>
            <a:r>
              <a:rPr lang="en" sz="2000"/>
              <a:t>Some may come from better synthesis.</a:t>
            </a:r>
            <a:endParaRPr sz="2000"/>
          </a:p>
          <a:p>
            <a:pPr indent="-355600" lvl="0" marL="457200" rtl="0" algn="l">
              <a:spcBef>
                <a:spcPts val="0"/>
              </a:spcBef>
              <a:spcAft>
                <a:spcPts val="0"/>
              </a:spcAft>
              <a:buSzPts val="2000"/>
              <a:buChar char="●"/>
            </a:pPr>
            <a:r>
              <a:rPr lang="en" sz="2000"/>
              <a:t>It is a lot of work to track the reasons down and then solve the issues. But it is hard work, not impossible work.</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57"/>
          <p:cNvSpPr txBox="1"/>
          <p:nvPr>
            <p:ph type="title"/>
          </p:nvPr>
        </p:nvSpPr>
        <p:spPr>
          <a:xfrm>
            <a:off x="311700" y="140225"/>
            <a:ext cx="86211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Now we examine two tax reforms, vs. 2017 law</a:t>
            </a:r>
            <a:endParaRPr b="1" sz="3000">
              <a:solidFill>
                <a:srgbClr val="1155CC"/>
              </a:solidFill>
            </a:endParaRPr>
          </a:p>
        </p:txBody>
      </p:sp>
      <p:sp>
        <p:nvSpPr>
          <p:cNvPr id="413" name="Google Shape;413;p57"/>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800"/>
          </a:p>
          <a:p>
            <a:pPr indent="-355600" lvl="0" marL="457200" rtl="0" algn="l">
              <a:spcBef>
                <a:spcPts val="1600"/>
              </a:spcBef>
              <a:spcAft>
                <a:spcPts val="0"/>
              </a:spcAft>
              <a:buSzPts val="2000"/>
              <a:buAutoNum type="arabicPeriod"/>
            </a:pPr>
            <a:r>
              <a:rPr lang="en" sz="2000"/>
              <a:t>Simple across-the board rate cuts</a:t>
            </a:r>
            <a:endParaRPr sz="2000"/>
          </a:p>
          <a:p>
            <a:pPr indent="0" lvl="0" marL="0" rtl="0" algn="l">
              <a:spcBef>
                <a:spcPts val="1600"/>
              </a:spcBef>
              <a:spcAft>
                <a:spcPts val="0"/>
              </a:spcAft>
              <a:buNone/>
            </a:pPr>
            <a:r>
              <a:t/>
            </a:r>
            <a:endParaRPr sz="800"/>
          </a:p>
          <a:p>
            <a:pPr indent="-355600" lvl="0" marL="457200" rtl="0" algn="l">
              <a:spcBef>
                <a:spcPts val="1600"/>
              </a:spcBef>
              <a:spcAft>
                <a:spcPts val="0"/>
              </a:spcAft>
              <a:buSzPts val="2000"/>
              <a:buAutoNum type="arabicPeriod"/>
            </a:pPr>
            <a:r>
              <a:rPr lang="en" sz="2000"/>
              <a:t>A complex reform with winners and losers</a:t>
            </a:r>
            <a:endParaRPr sz="2000"/>
          </a:p>
          <a:p>
            <a:pPr indent="-355600" lvl="1" marL="914400" rtl="0" algn="l">
              <a:spcBef>
                <a:spcPts val="0"/>
              </a:spcBef>
              <a:spcAft>
                <a:spcPts val="0"/>
              </a:spcAft>
              <a:buSzPts val="2000"/>
              <a:buAutoNum type="alphaLcPeriod"/>
            </a:pPr>
            <a:r>
              <a:rPr lang="en" sz="2000"/>
              <a:t>Eliminate all standard and itemized deductions</a:t>
            </a:r>
            <a:endParaRPr sz="2000"/>
          </a:p>
          <a:p>
            <a:pPr indent="-355600" lvl="1" marL="914400" rtl="0" algn="l">
              <a:spcBef>
                <a:spcPts val="0"/>
              </a:spcBef>
              <a:spcAft>
                <a:spcPts val="0"/>
              </a:spcAft>
              <a:buSzPts val="2000"/>
              <a:buAutoNum type="alphaLcPeriod"/>
            </a:pPr>
            <a:r>
              <a:rPr lang="en" sz="2000"/>
              <a:t>Decrease regular income tax rates</a:t>
            </a:r>
            <a:endParaRPr sz="2000"/>
          </a:p>
          <a:p>
            <a:pPr indent="-355600" lvl="1" marL="914400" rtl="0" algn="l">
              <a:spcBef>
                <a:spcPts val="0"/>
              </a:spcBef>
              <a:spcAft>
                <a:spcPts val="0"/>
              </a:spcAft>
              <a:buSzPts val="2000"/>
              <a:buAutoNum type="alphaLcPeriod"/>
            </a:pPr>
            <a:r>
              <a:rPr lang="en" sz="2000"/>
              <a:t>Increase capital gains rates and pass-through-income rates</a:t>
            </a:r>
            <a:endParaRPr sz="2000"/>
          </a:p>
          <a:p>
            <a:pPr indent="0" lvl="0" marL="0" rtl="0" algn="l">
              <a:spcBef>
                <a:spcPts val="1600"/>
              </a:spcBef>
              <a:spcAft>
                <a:spcPts val="0"/>
              </a:spcAft>
              <a:buNone/>
            </a:pPr>
            <a:r>
              <a:t/>
            </a:r>
            <a:endParaRPr sz="800"/>
          </a:p>
          <a:p>
            <a:pPr indent="0" lvl="0" marL="0" rtl="0" algn="l">
              <a:spcBef>
                <a:spcPts val="1600"/>
              </a:spcBef>
              <a:spcAft>
                <a:spcPts val="1600"/>
              </a:spcAft>
              <a:buNone/>
            </a:pPr>
            <a:r>
              <a:rPr lang="en" sz="2000"/>
              <a:t>For the complex reform, we drill down into winners and losers, including by marital status.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Google Shape;418;p58"/>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419" name="Google Shape;419;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59"/>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425" name="Google Shape;42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59"/>
          <p:cNvSpPr/>
          <p:nvPr/>
        </p:nvSpPr>
        <p:spPr>
          <a:xfrm rot="-10787617">
            <a:off x="6311198" y="3771925"/>
            <a:ext cx="666304" cy="70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9"/>
          <p:cNvSpPr/>
          <p:nvPr/>
        </p:nvSpPr>
        <p:spPr>
          <a:xfrm>
            <a:off x="6379425" y="4489000"/>
            <a:ext cx="584700" cy="303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pic>
        <p:nvPicPr>
          <p:cNvPr id="432" name="Google Shape;432;p60"/>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433" name="Google Shape;433;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60"/>
          <p:cNvSpPr/>
          <p:nvPr/>
        </p:nvSpPr>
        <p:spPr>
          <a:xfrm rot="-10787617">
            <a:off x="6311198" y="3441025"/>
            <a:ext cx="666304" cy="104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id="439" name="Google Shape;439;p61"/>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440" name="Google Shape;44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61"/>
          <p:cNvSpPr/>
          <p:nvPr/>
        </p:nvSpPr>
        <p:spPr>
          <a:xfrm rot="-10787617">
            <a:off x="6311198" y="3430525"/>
            <a:ext cx="666304" cy="1050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7"/>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Our goals are to create synthetic tax data that:</a:t>
            </a:r>
            <a:endParaRPr b="1" sz="3000">
              <a:solidFill>
                <a:srgbClr val="1155CC"/>
              </a:solidFill>
            </a:endParaRPr>
          </a:p>
        </p:txBody>
      </p:sp>
      <p:sp>
        <p:nvSpPr>
          <p:cNvPr id="85" name="Google Shape;85;p17"/>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000"/>
              <a:t>Can satisfy IRS/SOI disclosure review</a:t>
            </a:r>
            <a:endParaRPr sz="2000"/>
          </a:p>
          <a:p>
            <a:pPr indent="-381000" lvl="0" marL="457200" rtl="0" algn="l">
              <a:spcBef>
                <a:spcPts val="0"/>
              </a:spcBef>
              <a:spcAft>
                <a:spcPts val="0"/>
              </a:spcAft>
              <a:buSzPts val="2400"/>
              <a:buAutoNum type="arabicPeriod"/>
            </a:pPr>
            <a:r>
              <a:rPr lang="en" sz="2000"/>
              <a:t>Can be made available for free</a:t>
            </a:r>
            <a:endParaRPr sz="2000"/>
          </a:p>
          <a:p>
            <a:pPr indent="-381000" lvl="0" marL="457200" rtl="0" algn="l">
              <a:spcBef>
                <a:spcPts val="0"/>
              </a:spcBef>
              <a:spcAft>
                <a:spcPts val="0"/>
              </a:spcAft>
              <a:buSzPts val="2400"/>
              <a:buAutoNum type="arabicPeriod"/>
            </a:pPr>
            <a:r>
              <a:rPr lang="en" sz="2000"/>
              <a:t>Without legal agreements</a:t>
            </a:r>
            <a:endParaRPr sz="2000"/>
          </a:p>
          <a:p>
            <a:pPr indent="-381000" lvl="0" marL="457200" rtl="0" algn="l">
              <a:spcBef>
                <a:spcPts val="0"/>
              </a:spcBef>
              <a:spcAft>
                <a:spcPts val="0"/>
              </a:spcAft>
              <a:buSzPts val="2400"/>
              <a:buAutoNum type="arabicPeriod"/>
            </a:pPr>
            <a:r>
              <a:rPr lang="en" sz="2000"/>
              <a:t>Is usable as input to tax-calculator models</a:t>
            </a:r>
            <a:endParaRPr sz="2000"/>
          </a:p>
          <a:p>
            <a:pPr indent="-381000" lvl="0" marL="457200" rtl="0" algn="l">
              <a:spcBef>
                <a:spcPts val="0"/>
              </a:spcBef>
              <a:spcAft>
                <a:spcPts val="0"/>
              </a:spcAft>
              <a:buSzPts val="2400"/>
              <a:buAutoNum type="arabicPeriod"/>
            </a:pPr>
            <a:r>
              <a:rPr lang="en" sz="2000"/>
              <a:t>Is useful for some kinds of tax policy analyses</a:t>
            </a:r>
            <a:endParaRPr sz="2000"/>
          </a:p>
          <a:p>
            <a:pPr indent="-381000" lvl="0" marL="457200" rtl="0" algn="l">
              <a:spcBef>
                <a:spcPts val="0"/>
              </a:spcBef>
              <a:spcAft>
                <a:spcPts val="0"/>
              </a:spcAft>
              <a:buSzPts val="2400"/>
              <a:buAutoNum type="arabicPeriod"/>
            </a:pPr>
            <a:r>
              <a:rPr lang="en" sz="2000"/>
              <a:t>We can identify good uses for, and dangerous uses</a:t>
            </a:r>
            <a:endParaRPr sz="2000"/>
          </a:p>
          <a:p>
            <a:pPr indent="0" lvl="0" marL="0" rtl="0" algn="l">
              <a:spcBef>
                <a:spcPts val="1600"/>
              </a:spcBef>
              <a:spcAft>
                <a:spcPts val="0"/>
              </a:spcAft>
              <a:buNone/>
            </a:pPr>
            <a:r>
              <a:rPr lang="en" sz="2000"/>
              <a:t>We have a version that fully satisfies 1-3 and partially satisfies 4-6.</a:t>
            </a:r>
            <a:endParaRPr sz="2000"/>
          </a:p>
          <a:p>
            <a:pPr indent="0" lvl="0" marL="0" rtl="0" algn="l">
              <a:spcBef>
                <a:spcPts val="1600"/>
              </a:spcBef>
              <a:spcAft>
                <a:spcPts val="1600"/>
              </a:spcAft>
              <a:buNone/>
            </a:pPr>
            <a:r>
              <a:rPr lang="en" sz="2000"/>
              <a:t>We are learning how to improve it, and plan to do so.</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2"/>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t>Drill down further and </a:t>
            </a:r>
            <a:br>
              <a:rPr b="0" lang="en" sz="3000"/>
            </a:br>
            <a:r>
              <a:rPr b="0" lang="en" sz="3000"/>
              <a:t>look at single filers</a:t>
            </a:r>
            <a:br>
              <a:rPr b="0" lang="en" sz="3000"/>
            </a:br>
            <a:r>
              <a:rPr b="0" lang="en" sz="3000"/>
              <a:t>who are winners</a:t>
            </a:r>
            <a:endParaRPr b="0" sz="3000"/>
          </a:p>
        </p:txBody>
      </p:sp>
      <p:sp>
        <p:nvSpPr>
          <p:cNvPr id="447" name="Google Shape;447;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pic>
        <p:nvPicPr>
          <p:cNvPr id="452" name="Google Shape;452;p63"/>
          <p:cNvPicPr preferRelativeResize="0"/>
          <p:nvPr/>
        </p:nvPicPr>
        <p:blipFill>
          <a:blip r:embed="rId3">
            <a:alphaModFix/>
          </a:blip>
          <a:stretch>
            <a:fillRect/>
          </a:stretch>
        </p:blipFill>
        <p:spPr>
          <a:xfrm>
            <a:off x="228600" y="152400"/>
            <a:ext cx="8686800" cy="4729480"/>
          </a:xfrm>
          <a:prstGeom prst="rect">
            <a:avLst/>
          </a:prstGeom>
          <a:noFill/>
          <a:ln>
            <a:noFill/>
          </a:ln>
        </p:spPr>
      </p:pic>
      <p:sp>
        <p:nvSpPr>
          <p:cNvPr id="453" name="Google Shape;453;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63"/>
          <p:cNvSpPr/>
          <p:nvPr/>
        </p:nvSpPr>
        <p:spPr>
          <a:xfrm rot="-10787617">
            <a:off x="6311198" y="4151725"/>
            <a:ext cx="666304" cy="32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3"/>
          <p:cNvSpPr/>
          <p:nvPr/>
        </p:nvSpPr>
        <p:spPr>
          <a:xfrm rot="-10787617">
            <a:off x="6311198" y="3465925"/>
            <a:ext cx="666304" cy="32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3"/>
          <p:cNvSpPr/>
          <p:nvPr/>
        </p:nvSpPr>
        <p:spPr>
          <a:xfrm rot="-10787914">
            <a:off x="7292570" y="4153675"/>
            <a:ext cx="1706711" cy="32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3"/>
          <p:cNvSpPr txBox="1"/>
          <p:nvPr/>
        </p:nvSpPr>
        <p:spPr>
          <a:xfrm>
            <a:off x="4011750" y="4772625"/>
            <a:ext cx="40854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mic Sans MS"/>
                <a:ea typeface="Comic Sans MS"/>
                <a:cs typeface="Comic Sans MS"/>
                <a:sym typeface="Comic Sans MS"/>
              </a:rPr>
              <a:t>How much d</a:t>
            </a:r>
            <a:r>
              <a:rPr lang="en" sz="1200">
                <a:solidFill>
                  <a:srgbClr val="38761D"/>
                </a:solidFill>
                <a:latin typeface="Comic Sans MS"/>
                <a:ea typeface="Comic Sans MS"/>
                <a:cs typeface="Comic Sans MS"/>
                <a:sym typeface="Comic Sans MS"/>
              </a:rPr>
              <a:t>o these bother us (for a first effort)?</a:t>
            </a:r>
            <a:endParaRPr sz="1200">
              <a:solidFill>
                <a:srgbClr val="38761D"/>
              </a:solidFill>
              <a:latin typeface="Comic Sans MS"/>
              <a:ea typeface="Comic Sans MS"/>
              <a:cs typeface="Comic Sans MS"/>
              <a:sym typeface="Comic Sans MS"/>
            </a:endParaRPr>
          </a:p>
        </p:txBody>
      </p:sp>
      <p:sp>
        <p:nvSpPr>
          <p:cNvPr id="458" name="Google Shape;458;p63"/>
          <p:cNvSpPr/>
          <p:nvPr/>
        </p:nvSpPr>
        <p:spPr>
          <a:xfrm>
            <a:off x="7002723" y="4429800"/>
            <a:ext cx="486800" cy="444025"/>
          </a:xfrm>
          <a:custGeom>
            <a:rect b="b" l="l" r="r" t="t"/>
            <a:pathLst>
              <a:path extrusionOk="0" h="17761" w="19472">
                <a:moveTo>
                  <a:pt x="5559" y="17761"/>
                </a:moveTo>
                <a:cubicBezTo>
                  <a:pt x="4720" y="16133"/>
                  <a:pt x="-1793" y="10953"/>
                  <a:pt x="526" y="7993"/>
                </a:cubicBezTo>
                <a:cubicBezTo>
                  <a:pt x="2845" y="5033"/>
                  <a:pt x="16314" y="1332"/>
                  <a:pt x="19472" y="0"/>
                </a:cubicBezTo>
              </a:path>
            </a:pathLst>
          </a:custGeom>
          <a:noFill/>
          <a:ln cap="flat" cmpd="sng" w="9525">
            <a:solidFill>
              <a:srgbClr val="6AA84F"/>
            </a:solidFill>
            <a:prstDash val="solid"/>
            <a:round/>
            <a:headEnd len="med" w="med" type="none"/>
            <a:tailEnd len="med" w="med" type="triangle"/>
          </a:ln>
        </p:spPr>
      </p:sp>
      <p:sp>
        <p:nvSpPr>
          <p:cNvPr id="459" name="Google Shape;459;p63"/>
          <p:cNvSpPr/>
          <p:nvPr/>
        </p:nvSpPr>
        <p:spPr>
          <a:xfrm>
            <a:off x="5935923" y="4429800"/>
            <a:ext cx="486800" cy="444025"/>
          </a:xfrm>
          <a:custGeom>
            <a:rect b="b" l="l" r="r" t="t"/>
            <a:pathLst>
              <a:path extrusionOk="0" h="17761" w="19472">
                <a:moveTo>
                  <a:pt x="5559" y="17761"/>
                </a:moveTo>
                <a:cubicBezTo>
                  <a:pt x="4720" y="16133"/>
                  <a:pt x="-1793" y="10953"/>
                  <a:pt x="526" y="7993"/>
                </a:cubicBezTo>
                <a:cubicBezTo>
                  <a:pt x="2845" y="5033"/>
                  <a:pt x="16314" y="1332"/>
                  <a:pt x="19472" y="0"/>
                </a:cubicBezTo>
              </a:path>
            </a:pathLst>
          </a:custGeom>
          <a:noFill/>
          <a:ln cap="flat" cmpd="sng" w="9525">
            <a:solidFill>
              <a:srgbClr val="6AA84F"/>
            </a:solidFill>
            <a:prstDash val="solid"/>
            <a:round/>
            <a:headEnd len="med" w="med" type="none"/>
            <a:tailEnd len="med" w="med" type="triangle"/>
          </a:ln>
        </p:spPr>
      </p:sp>
      <p:sp>
        <p:nvSpPr>
          <p:cNvPr id="460" name="Google Shape;460;p63"/>
          <p:cNvSpPr/>
          <p:nvPr/>
        </p:nvSpPr>
        <p:spPr>
          <a:xfrm>
            <a:off x="4792925" y="4329425"/>
            <a:ext cx="486800" cy="544419"/>
          </a:xfrm>
          <a:custGeom>
            <a:rect b="b" l="l" r="r" t="t"/>
            <a:pathLst>
              <a:path extrusionOk="0" h="17761" w="19472">
                <a:moveTo>
                  <a:pt x="5559" y="17761"/>
                </a:moveTo>
                <a:cubicBezTo>
                  <a:pt x="4720" y="16133"/>
                  <a:pt x="-1793" y="10953"/>
                  <a:pt x="526" y="7993"/>
                </a:cubicBezTo>
                <a:cubicBezTo>
                  <a:pt x="2845" y="5033"/>
                  <a:pt x="16314" y="1332"/>
                  <a:pt x="19472" y="0"/>
                </a:cubicBezTo>
              </a:path>
            </a:pathLst>
          </a:custGeom>
          <a:noFill/>
          <a:ln cap="flat" cmpd="sng" w="9525">
            <a:solidFill>
              <a:srgbClr val="6AA84F"/>
            </a:solidFill>
            <a:prstDash val="solid"/>
            <a:round/>
            <a:headEnd len="med" w="med" type="none"/>
            <a:tailEnd len="med" w="med" type="triangle"/>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64"/>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Lessons from </a:t>
            </a:r>
            <a:r>
              <a:rPr lang="en">
                <a:solidFill>
                  <a:srgbClr val="1155CC"/>
                </a:solidFill>
              </a:rPr>
              <a:t>these tax-reform </a:t>
            </a:r>
            <a:r>
              <a:rPr b="1" lang="en" sz="3000">
                <a:solidFill>
                  <a:srgbClr val="1155CC"/>
                </a:solidFill>
              </a:rPr>
              <a:t>analys</a:t>
            </a:r>
            <a:r>
              <a:rPr lang="en">
                <a:solidFill>
                  <a:srgbClr val="1155CC"/>
                </a:solidFill>
              </a:rPr>
              <a:t>es</a:t>
            </a:r>
            <a:endParaRPr b="1" sz="3000">
              <a:solidFill>
                <a:srgbClr val="1155CC"/>
              </a:solidFill>
            </a:endParaRPr>
          </a:p>
        </p:txBody>
      </p:sp>
      <p:sp>
        <p:nvSpPr>
          <p:cNvPr id="467" name="Google Shape;467;p64"/>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u="sng"/>
              <a:t>Simple rate cut:</a:t>
            </a:r>
            <a:r>
              <a:rPr lang="en" sz="2000"/>
              <a:t> Did very well. Easy: we just have to get weighted distribution of AGI and taxable income right, not income components.</a:t>
            </a:r>
            <a:endParaRPr sz="2000"/>
          </a:p>
          <a:p>
            <a:pPr indent="-355600" lvl="0" marL="457200" rtl="0" algn="l">
              <a:spcBef>
                <a:spcPts val="0"/>
              </a:spcBef>
              <a:spcAft>
                <a:spcPts val="0"/>
              </a:spcAft>
              <a:buSzPts val="2000"/>
              <a:buChar char="●"/>
            </a:pPr>
            <a:r>
              <a:rPr lang="en" sz="2000" u="sng"/>
              <a:t>Complex reform:</a:t>
            </a:r>
            <a:endParaRPr sz="2000" u="sng"/>
          </a:p>
          <a:p>
            <a:pPr indent="-355600" lvl="1" marL="914400" rtl="0" algn="l">
              <a:spcBef>
                <a:spcPts val="0"/>
              </a:spcBef>
              <a:spcAft>
                <a:spcPts val="0"/>
              </a:spcAft>
              <a:buSzPts val="2000"/>
              <a:buChar char="○"/>
            </a:pPr>
            <a:r>
              <a:rPr lang="en" sz="2000"/>
              <a:t>In aggregate - did well</a:t>
            </a:r>
            <a:endParaRPr sz="2000"/>
          </a:p>
          <a:p>
            <a:pPr indent="-355600" lvl="1" marL="914400" rtl="0" algn="l">
              <a:spcBef>
                <a:spcPts val="0"/>
              </a:spcBef>
              <a:spcAft>
                <a:spcPts val="0"/>
              </a:spcAft>
              <a:buSzPts val="2000"/>
              <a:buChar char="○"/>
            </a:pPr>
            <a:r>
              <a:rPr lang="en" sz="2000"/>
              <a:t>Top 2 income ranges gave trouble. Likely related to AGI mis-distribution in these ranges. Could be a weighting or a synthesis problem. Should be improvable.</a:t>
            </a:r>
            <a:endParaRPr sz="2000"/>
          </a:p>
          <a:p>
            <a:pPr indent="-355600" lvl="1" marL="914400" rtl="0" algn="l">
              <a:spcBef>
                <a:spcPts val="0"/>
              </a:spcBef>
              <a:spcAft>
                <a:spcPts val="0"/>
              </a:spcAft>
              <a:buSzPts val="2000"/>
              <a:buChar char="○"/>
            </a:pPr>
            <a:r>
              <a:rPr lang="en" sz="2000"/>
              <a:t>Drilling deeply into winners/losers and marital status reveals some large % errors, albeit small relative to overall tax liability.</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65"/>
          <p:cNvSpPr txBox="1"/>
          <p:nvPr>
            <p:ph type="title"/>
          </p:nvPr>
        </p:nvSpPr>
        <p:spPr>
          <a:xfrm>
            <a:off x="311700" y="140225"/>
            <a:ext cx="8520600" cy="10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In addition, Dan Feenberg ran 108 tax reforms on a version of the synthetic file and the PUF</a:t>
            </a:r>
            <a:endParaRPr b="1" sz="3000">
              <a:solidFill>
                <a:srgbClr val="1155CC"/>
              </a:solidFill>
            </a:endParaRPr>
          </a:p>
        </p:txBody>
      </p:sp>
      <p:sp>
        <p:nvSpPr>
          <p:cNvPr id="474" name="Google Shape;474;p65"/>
          <p:cNvSpPr txBox="1"/>
          <p:nvPr>
            <p:ph idx="4294967295" type="body"/>
          </p:nvPr>
        </p:nvSpPr>
        <p:spPr>
          <a:xfrm>
            <a:off x="311700" y="1228525"/>
            <a:ext cx="8520600" cy="3569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He adjusted, in isolation, each tax or clawback rate by 1 % point, each $ threshold (e.g., brackets) by $1k, each income, adjustment, or deduction component by 10%, &amp; abolished each credit.</a:t>
            </a:r>
            <a:endParaRPr sz="2000"/>
          </a:p>
          <a:p>
            <a:pPr indent="-355600" lvl="0" marL="457200" rtl="0" algn="l">
              <a:spcBef>
                <a:spcPts val="0"/>
              </a:spcBef>
              <a:spcAft>
                <a:spcPts val="0"/>
              </a:spcAft>
              <a:buSzPts val="2000"/>
              <a:buChar char="●"/>
            </a:pPr>
            <a:r>
              <a:rPr lang="en" sz="2000"/>
              <a:t>% difference, synthetic file revenue impact vs. PUF impact:</a:t>
            </a:r>
            <a:endParaRPr sz="2000"/>
          </a:p>
          <a:p>
            <a:pPr indent="-355600" lvl="1" marL="914400" rtl="0" algn="l">
              <a:spcBef>
                <a:spcPts val="0"/>
              </a:spcBef>
              <a:spcAft>
                <a:spcPts val="0"/>
              </a:spcAft>
              <a:buSzPts val="2000"/>
              <a:buChar char="○"/>
            </a:pPr>
            <a:r>
              <a:rPr lang="en" sz="2000"/>
              <a:t>55% of synthetic impacts were within 5% of PUF (45% worse)</a:t>
            </a:r>
            <a:endParaRPr sz="2000"/>
          </a:p>
          <a:p>
            <a:pPr indent="-355600" lvl="1" marL="914400" rtl="0" algn="l">
              <a:spcBef>
                <a:spcPts val="0"/>
              </a:spcBef>
              <a:spcAft>
                <a:spcPts val="0"/>
              </a:spcAft>
              <a:buSzPts val="2000"/>
              <a:buChar char="○"/>
            </a:pPr>
            <a:r>
              <a:rPr lang="en" sz="2000"/>
              <a:t>Tax rate and bracket reforms did very well</a:t>
            </a:r>
            <a:endParaRPr sz="2000"/>
          </a:p>
          <a:p>
            <a:pPr indent="-355600" lvl="1" marL="914400" rtl="0" algn="l">
              <a:spcBef>
                <a:spcPts val="0"/>
              </a:spcBef>
              <a:spcAft>
                <a:spcPts val="0"/>
              </a:spcAft>
              <a:buSzPts val="2000"/>
              <a:buChar char="○"/>
            </a:pPr>
            <a:r>
              <a:rPr lang="en" sz="2000"/>
              <a:t>Changes to large income items (e.g., wages) generally did well</a:t>
            </a:r>
            <a:endParaRPr sz="2000"/>
          </a:p>
          <a:p>
            <a:pPr indent="-355600" lvl="1" marL="914400" rtl="0" algn="l">
              <a:spcBef>
                <a:spcPts val="0"/>
              </a:spcBef>
              <a:spcAft>
                <a:spcPts val="0"/>
              </a:spcAft>
              <a:buSzPts val="2000"/>
              <a:buChar char="○"/>
            </a:pPr>
            <a:r>
              <a:rPr lang="en" sz="2000"/>
              <a:t>Reforms affecting items that few taxpayers have did very poorly (e.g., deductions for domestic production activities, self-employment health insurance)</a:t>
            </a: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6"/>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Lessons and next steps</a:t>
            </a:r>
            <a:endParaRPr sz="3000">
              <a:solidFill>
                <a:srgbClr val="1155CC"/>
              </a:solidFill>
            </a:endParaRPr>
          </a:p>
        </p:txBody>
      </p:sp>
      <p:sp>
        <p:nvSpPr>
          <p:cNvPr id="480" name="Google Shape;480;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p67"/>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Lessons</a:t>
            </a:r>
            <a:endParaRPr b="1" sz="3000">
              <a:solidFill>
                <a:srgbClr val="1155CC"/>
              </a:solidFill>
            </a:endParaRPr>
          </a:p>
        </p:txBody>
      </p:sp>
      <p:sp>
        <p:nvSpPr>
          <p:cNvPr id="487" name="Google Shape;487;p67"/>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a:t>
            </a:r>
            <a:r>
              <a:rPr lang="en" sz="1900"/>
              <a:t>ynthetic file clearly is useful for some kinds of tax reforms</a:t>
            </a:r>
            <a:endParaRPr sz="1900"/>
          </a:p>
          <a:p>
            <a:pPr indent="-349250" lvl="0" marL="457200" rtl="0" algn="l">
              <a:spcBef>
                <a:spcPts val="0"/>
              </a:spcBef>
              <a:spcAft>
                <a:spcPts val="0"/>
              </a:spcAft>
              <a:buSzPts val="1900"/>
              <a:buChar char="●"/>
            </a:pPr>
            <a:r>
              <a:rPr lang="en" sz="1900"/>
              <a:t>Potentially unacceptable results when we drill into small slices of the data or examine reforms that affect narrow areas of the income tax.</a:t>
            </a:r>
            <a:endParaRPr sz="1900"/>
          </a:p>
          <a:p>
            <a:pPr indent="-349250" lvl="0" marL="457200" rtl="0" algn="l">
              <a:spcBef>
                <a:spcPts val="0"/>
              </a:spcBef>
              <a:spcAft>
                <a:spcPts val="0"/>
              </a:spcAft>
              <a:buSzPts val="1900"/>
              <a:buChar char="●"/>
            </a:pPr>
            <a:r>
              <a:rPr lang="en" sz="1900"/>
              <a:t>These analyses teach us how to:</a:t>
            </a:r>
            <a:endParaRPr sz="1900"/>
          </a:p>
          <a:p>
            <a:pPr indent="-349250" lvl="1" marL="914400" rtl="0" algn="l">
              <a:spcBef>
                <a:spcPts val="0"/>
              </a:spcBef>
              <a:spcAft>
                <a:spcPts val="0"/>
              </a:spcAft>
              <a:buSzPts val="1900"/>
              <a:buChar char="○"/>
            </a:pPr>
            <a:r>
              <a:rPr lang="en" sz="1900"/>
              <a:t>Improve our synthesis</a:t>
            </a:r>
            <a:endParaRPr sz="1900"/>
          </a:p>
          <a:p>
            <a:pPr indent="-349250" lvl="1" marL="914400" rtl="0" algn="l">
              <a:spcBef>
                <a:spcPts val="0"/>
              </a:spcBef>
              <a:spcAft>
                <a:spcPts val="0"/>
              </a:spcAft>
              <a:buSzPts val="1900"/>
              <a:buChar char="○"/>
            </a:pPr>
            <a:r>
              <a:rPr lang="en" sz="1900"/>
              <a:t>Improve our weighting</a:t>
            </a:r>
            <a:endParaRPr sz="1900"/>
          </a:p>
          <a:p>
            <a:pPr indent="-349250" lvl="1" marL="914400" rtl="0" algn="l">
              <a:spcBef>
                <a:spcPts val="0"/>
              </a:spcBef>
              <a:spcAft>
                <a:spcPts val="0"/>
              </a:spcAft>
              <a:buSzPts val="1900"/>
              <a:buChar char="○"/>
            </a:pPr>
            <a:r>
              <a:rPr lang="en" sz="1900"/>
              <a:t>Provide guidance about safe and unsafe uses</a:t>
            </a:r>
            <a:endParaRPr sz="1900"/>
          </a:p>
          <a:p>
            <a:pPr indent="-349250" lvl="0" marL="457200" rtl="0" algn="l">
              <a:spcBef>
                <a:spcPts val="0"/>
              </a:spcBef>
              <a:spcAft>
                <a:spcPts val="0"/>
              </a:spcAft>
              <a:buSzPts val="1900"/>
              <a:buChar char="●"/>
            </a:pPr>
            <a:r>
              <a:rPr lang="en" sz="1900"/>
              <a:t>Not ready for real-world policy decisions. It can be useful for first cuts at analyses and for pedagogical and “practice” uses.</a:t>
            </a:r>
            <a:endParaRPr sz="1900"/>
          </a:p>
          <a:p>
            <a:pPr indent="-349250" lvl="0" marL="457200" rtl="0" algn="l">
              <a:spcBef>
                <a:spcPts val="0"/>
              </a:spcBef>
              <a:spcAft>
                <a:spcPts val="0"/>
              </a:spcAft>
              <a:buSzPts val="1900"/>
              <a:buChar char="●"/>
            </a:pPr>
            <a:r>
              <a:rPr lang="en" sz="1900"/>
              <a:t>We are learning how to make it much more useful.</a:t>
            </a:r>
            <a:endParaRPr sz="19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68"/>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Next steps</a:t>
            </a:r>
            <a:endParaRPr b="1" sz="3000">
              <a:solidFill>
                <a:srgbClr val="1155CC"/>
              </a:solidFill>
            </a:endParaRPr>
          </a:p>
        </p:txBody>
      </p:sp>
      <p:sp>
        <p:nvSpPr>
          <p:cNvPr id="494" name="Google Shape;494;p68"/>
          <p:cNvSpPr txBox="1"/>
          <p:nvPr>
            <p:ph idx="4294967295" type="body"/>
          </p:nvPr>
        </p:nvSpPr>
        <p:spPr>
          <a:xfrm>
            <a:off x="311700" y="732675"/>
            <a:ext cx="87093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Run current synthetic file fully through TaxData so that it can be used as </a:t>
            </a:r>
            <a:r>
              <a:rPr i="1" lang="en" sz="2000"/>
              <a:t>experimental </a:t>
            </a:r>
            <a:r>
              <a:rPr lang="en" sz="2000"/>
              <a:t>file in Tax-Calculator and Tax-Brain.</a:t>
            </a:r>
            <a:endParaRPr sz="2000"/>
          </a:p>
          <a:p>
            <a:pPr indent="-355600" lvl="0" marL="457200" rtl="0" algn="l">
              <a:spcBef>
                <a:spcPts val="0"/>
              </a:spcBef>
              <a:spcAft>
                <a:spcPts val="0"/>
              </a:spcAft>
              <a:buSzPts val="2000"/>
              <a:buChar char="●"/>
            </a:pPr>
            <a:r>
              <a:rPr lang="en" sz="2000"/>
              <a:t>“When” depends on press of other things, resources, and interest.</a:t>
            </a:r>
            <a:endParaRPr sz="2000"/>
          </a:p>
          <a:p>
            <a:pPr indent="-355600" lvl="0" marL="457200" rtl="0" algn="l">
              <a:spcBef>
                <a:spcPts val="0"/>
              </a:spcBef>
              <a:spcAft>
                <a:spcPts val="0"/>
              </a:spcAft>
              <a:buSzPts val="2000"/>
              <a:buChar char="●"/>
            </a:pPr>
            <a:r>
              <a:rPr lang="en" sz="2000"/>
              <a:t>Seek outside support for improvements in all aspects of project.</a:t>
            </a:r>
            <a:endParaRPr sz="2000"/>
          </a:p>
          <a:p>
            <a:pPr indent="0" lvl="0" marL="0" rtl="0" algn="l">
              <a:spcBef>
                <a:spcPts val="1600"/>
              </a:spcBef>
              <a:spcAft>
                <a:spcPts val="0"/>
              </a:spcAft>
              <a:buNone/>
            </a:pPr>
            <a:r>
              <a:t/>
            </a:r>
            <a:endParaRPr sz="2000"/>
          </a:p>
          <a:p>
            <a:pPr indent="0" lvl="0" marL="0" rtl="0" algn="ctr">
              <a:spcBef>
                <a:spcPts val="1600"/>
              </a:spcBef>
              <a:spcAft>
                <a:spcPts val="1600"/>
              </a:spcAft>
              <a:buNone/>
            </a:pPr>
            <a:r>
              <a:rPr lang="en" sz="2000"/>
              <a:t>Please let us know what you think!</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8"/>
          <p:cNvSpPr txBox="1"/>
          <p:nvPr>
            <p:ph type="title"/>
          </p:nvPr>
        </p:nvSpPr>
        <p:spPr>
          <a:xfrm>
            <a:off x="311700" y="140225"/>
            <a:ext cx="8520600" cy="10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This is different from and complements the Tax Policy Center’s project on synthetic data</a:t>
            </a:r>
            <a:endParaRPr b="1" sz="3000">
              <a:solidFill>
                <a:srgbClr val="1155CC"/>
              </a:solidFill>
            </a:endParaRPr>
          </a:p>
          <a:p>
            <a:pPr indent="0" lvl="0" marL="0" rtl="0" algn="l">
              <a:spcBef>
                <a:spcPts val="0"/>
              </a:spcBef>
              <a:spcAft>
                <a:spcPts val="0"/>
              </a:spcAft>
              <a:buClr>
                <a:schemeClr val="dk1"/>
              </a:buClr>
              <a:buSzPts val="1100"/>
              <a:buFont typeface="Arial"/>
              <a:buNone/>
            </a:pPr>
            <a:r>
              <a:t/>
            </a:r>
            <a:endParaRPr b="1" sz="3000">
              <a:solidFill>
                <a:srgbClr val="1155CC"/>
              </a:solidFill>
            </a:endParaRPr>
          </a:p>
          <a:p>
            <a:pPr indent="0" lvl="0" marL="0" rtl="0" algn="l">
              <a:spcBef>
                <a:spcPts val="0"/>
              </a:spcBef>
              <a:spcAft>
                <a:spcPts val="0"/>
              </a:spcAft>
              <a:buClr>
                <a:schemeClr val="dk1"/>
              </a:buClr>
              <a:buSzPts val="1100"/>
              <a:buFont typeface="Arial"/>
              <a:buNone/>
            </a:pPr>
            <a:r>
              <a:t/>
            </a:r>
            <a:endParaRPr b="1" sz="3000">
              <a:solidFill>
                <a:srgbClr val="1155CC"/>
              </a:solidFill>
            </a:endParaRPr>
          </a:p>
        </p:txBody>
      </p:sp>
      <p:sp>
        <p:nvSpPr>
          <p:cNvPr id="92" name="Google Shape;92;p18"/>
          <p:cNvSpPr txBox="1"/>
          <p:nvPr>
            <p:ph idx="4294967295" type="body"/>
          </p:nvPr>
        </p:nvSpPr>
        <p:spPr>
          <a:xfrm>
            <a:off x="311700" y="1298875"/>
            <a:ext cx="8520600" cy="3575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u="sng">
                <a:solidFill>
                  <a:schemeClr val="hlink"/>
                </a:solidFill>
                <a:hlinkClick r:id="rId3"/>
              </a:rPr>
              <a:t>TPC project</a:t>
            </a:r>
            <a:r>
              <a:rPr lang="en" sz="1900"/>
              <a:t> is far more extensive: substantial edits to underlying IRS and SSA data and construction of a far larger fully synthetic PUF directly from source tax data; many more schedules and items than current PUF.</a:t>
            </a:r>
            <a:endParaRPr sz="1900"/>
          </a:p>
          <a:p>
            <a:pPr indent="-349250" lvl="0" marL="457200" rtl="0" algn="l">
              <a:spcBef>
                <a:spcPts val="0"/>
              </a:spcBef>
              <a:spcAft>
                <a:spcPts val="0"/>
              </a:spcAft>
              <a:buSzPts val="1900"/>
              <a:buChar char="●"/>
            </a:pPr>
            <a:r>
              <a:rPr lang="en" sz="1900"/>
              <a:t>TPC synthetic PUF likely to be richer and more faithful to tax data.</a:t>
            </a:r>
            <a:endParaRPr sz="1900"/>
          </a:p>
          <a:p>
            <a:pPr indent="-349250" lvl="0" marL="457200" rtl="0" algn="l">
              <a:spcBef>
                <a:spcPts val="0"/>
              </a:spcBef>
              <a:spcAft>
                <a:spcPts val="0"/>
              </a:spcAft>
              <a:buSzPts val="1900"/>
              <a:buChar char="●"/>
            </a:pPr>
            <a:r>
              <a:rPr lang="en" sz="1900"/>
              <a:t>Our project is limited to creating synthetic data directly from current PUF, and </a:t>
            </a:r>
            <a:r>
              <a:rPr i="1" lang="en" sz="1900"/>
              <a:t>data will be available much sooner</a:t>
            </a:r>
            <a:r>
              <a:rPr lang="en" sz="1900"/>
              <a:t>.</a:t>
            </a:r>
            <a:endParaRPr sz="1900"/>
          </a:p>
          <a:p>
            <a:pPr indent="-349250" lvl="0" marL="457200" rtl="0" algn="l">
              <a:spcBef>
                <a:spcPts val="0"/>
              </a:spcBef>
              <a:spcAft>
                <a:spcPts val="0"/>
              </a:spcAft>
              <a:buSzPts val="1900"/>
              <a:buChar char="●"/>
            </a:pPr>
            <a:r>
              <a:rPr lang="en" sz="1900"/>
              <a:t>Depending on how the projects evolve a TPC fully synthetic PUF, when ready, could be an improved replacement for synthetic data we create.</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19"/>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Steps in the process</a:t>
            </a:r>
            <a:endParaRPr b="1" sz="3000">
              <a:solidFill>
                <a:srgbClr val="1155CC"/>
              </a:solidFill>
            </a:endParaRPr>
          </a:p>
        </p:txBody>
      </p:sp>
      <p:sp>
        <p:nvSpPr>
          <p:cNvPr id="99" name="Google Shape;99;p19"/>
          <p:cNvSpPr txBox="1"/>
          <p:nvPr>
            <p:ph idx="4294967295" type="body"/>
          </p:nvPr>
        </p:nvSpPr>
        <p:spPr>
          <a:xfrm>
            <a:off x="311700" y="656475"/>
            <a:ext cx="8520600" cy="413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Create synthetic data file (details in a minute)</a:t>
            </a:r>
            <a:endParaRPr sz="2000"/>
          </a:p>
          <a:p>
            <a:pPr indent="-355600" lvl="0" marL="457200" rtl="0" algn="l">
              <a:spcBef>
                <a:spcPts val="0"/>
              </a:spcBef>
              <a:spcAft>
                <a:spcPts val="0"/>
              </a:spcAft>
              <a:buSzPts val="2000"/>
              <a:buAutoNum type="arabicPeriod"/>
            </a:pPr>
            <a:r>
              <a:rPr lang="en" sz="2000"/>
              <a:t>Evaluate file quality</a:t>
            </a:r>
            <a:endParaRPr sz="2000"/>
          </a:p>
          <a:p>
            <a:pPr indent="-355600" lvl="0" marL="457200" rtl="0" algn="l">
              <a:spcBef>
                <a:spcPts val="0"/>
              </a:spcBef>
              <a:spcAft>
                <a:spcPts val="0"/>
              </a:spcAft>
              <a:buSzPts val="2000"/>
              <a:buAutoNum type="arabicPeriod"/>
            </a:pPr>
            <a:r>
              <a:rPr lang="en" sz="2000"/>
              <a:t>Ensure that it meets IRS SOI non-disclosure requirement</a:t>
            </a:r>
            <a:endParaRPr sz="2000"/>
          </a:p>
          <a:p>
            <a:pPr indent="0" lvl="0" marL="457200" rtl="0" algn="l">
              <a:spcBef>
                <a:spcPts val="1600"/>
              </a:spcBef>
              <a:spcAft>
                <a:spcPts val="0"/>
              </a:spcAft>
              <a:buNone/>
            </a:pPr>
            <a:r>
              <a:rPr lang="en" sz="2000">
                <a:highlight>
                  <a:srgbClr val="F6D7D7"/>
                </a:highlight>
              </a:rPr>
              <a:t>NOTE: the file is not produced or endorsed by IRS/SOI in ANY way. It simply passes their disclosure review.</a:t>
            </a:r>
            <a:endParaRPr sz="2000">
              <a:highlight>
                <a:srgbClr val="F6D7D7"/>
              </a:highlight>
            </a:endParaRPr>
          </a:p>
          <a:p>
            <a:pPr indent="-355600" lvl="0" marL="457200" rtl="0" algn="l">
              <a:spcBef>
                <a:spcPts val="1600"/>
              </a:spcBef>
              <a:spcAft>
                <a:spcPts val="0"/>
              </a:spcAft>
              <a:buSzPts val="2000"/>
              <a:buAutoNum type="arabicPeriod" startAt="3"/>
            </a:pPr>
            <a:r>
              <a:rPr lang="en" sz="2000"/>
              <a:t>Construct weights for the file</a:t>
            </a:r>
            <a:endParaRPr sz="2000"/>
          </a:p>
          <a:p>
            <a:pPr indent="-355600" lvl="0" marL="457200" rtl="0" algn="l">
              <a:spcBef>
                <a:spcPts val="0"/>
              </a:spcBef>
              <a:spcAft>
                <a:spcPts val="0"/>
              </a:spcAft>
              <a:buSzPts val="2000"/>
              <a:buAutoNum type="arabicPeriod" startAt="3"/>
            </a:pPr>
            <a:r>
              <a:rPr lang="en" sz="2000"/>
              <a:t>Enhance the file via TaxData</a:t>
            </a:r>
            <a:endParaRPr sz="2000"/>
          </a:p>
          <a:p>
            <a:pPr indent="-355600" lvl="0" marL="457200" rtl="0" algn="l">
              <a:spcBef>
                <a:spcPts val="0"/>
              </a:spcBef>
              <a:spcAft>
                <a:spcPts val="0"/>
              </a:spcAft>
              <a:buSzPts val="2000"/>
              <a:buAutoNum type="arabicPeriod" startAt="3"/>
            </a:pPr>
            <a:r>
              <a:rPr lang="en" sz="2000"/>
              <a:t>Test, test, test, test</a:t>
            </a:r>
            <a:endParaRPr sz="2000"/>
          </a:p>
          <a:p>
            <a:pPr indent="-355600" lvl="0" marL="457200" rtl="0" algn="l">
              <a:spcBef>
                <a:spcPts val="0"/>
              </a:spcBef>
              <a:spcAft>
                <a:spcPts val="0"/>
              </a:spcAft>
              <a:buSzPts val="2000"/>
              <a:buAutoNum type="arabicPeriod" startAt="3"/>
            </a:pPr>
            <a:r>
              <a:rPr lang="en" sz="2000"/>
              <a:t>Use cautiously for selected purposes</a:t>
            </a:r>
            <a:endParaRPr sz="2000"/>
          </a:p>
          <a:p>
            <a:pPr indent="-355600" lvl="0" marL="457200" rtl="0" algn="l">
              <a:spcBef>
                <a:spcPts val="0"/>
              </a:spcBef>
              <a:spcAft>
                <a:spcPts val="0"/>
              </a:spcAft>
              <a:buSzPts val="2000"/>
              <a:buAutoNum type="arabicPeriod" startAt="3"/>
            </a:pPr>
            <a:r>
              <a:rPr lang="en" sz="2000"/>
              <a:t>Improve.</a:t>
            </a:r>
            <a:endParaRPr sz="2000"/>
          </a:p>
          <a:p>
            <a:pPr indent="0" lvl="0" marL="457200" rtl="0" algn="l">
              <a:spcBef>
                <a:spcPts val="1600"/>
              </a:spcBef>
              <a:spcAft>
                <a:spcPts val="1600"/>
              </a:spcAft>
              <a:buNone/>
            </a:pPr>
            <a:r>
              <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155CC"/>
                </a:solidFill>
              </a:rPr>
              <a:t>Constructing synthetic files</a:t>
            </a:r>
            <a:endParaRPr b="1">
              <a:solidFill>
                <a:srgbClr val="1155CC"/>
              </a:solidFill>
            </a:endParaRPr>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21"/>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Synthesis steps</a:t>
            </a:r>
            <a:endParaRPr b="1" sz="3000">
              <a:solidFill>
                <a:srgbClr val="1155CC"/>
              </a:solidFill>
            </a:endParaRPr>
          </a:p>
        </p:txBody>
      </p:sp>
      <p:sp>
        <p:nvSpPr>
          <p:cNvPr id="112" name="Google Shape;112;p21"/>
          <p:cNvSpPr txBox="1"/>
          <p:nvPr>
            <p:ph idx="4294967295" type="body"/>
          </p:nvPr>
        </p:nvSpPr>
        <p:spPr>
          <a:xfrm>
            <a:off x="311700" y="656475"/>
            <a:ext cx="8520600" cy="413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Create one or more “seed” variables</a:t>
            </a:r>
            <a:endParaRPr sz="2000"/>
          </a:p>
          <a:p>
            <a:pPr indent="-355600" lvl="0" marL="457200" rtl="0" algn="l">
              <a:spcBef>
                <a:spcPts val="0"/>
              </a:spcBef>
              <a:spcAft>
                <a:spcPts val="0"/>
              </a:spcAft>
              <a:buSzPts val="2000"/>
              <a:buAutoNum type="arabicPeriod"/>
            </a:pPr>
            <a:r>
              <a:rPr lang="en" sz="2000"/>
              <a:t>Construct synthetic records, variable by variable:</a:t>
            </a:r>
            <a:endParaRPr sz="2000"/>
          </a:p>
          <a:p>
            <a:pPr indent="-355600" lvl="1" marL="914400" rtl="0" algn="l">
              <a:spcBef>
                <a:spcPts val="0"/>
              </a:spcBef>
              <a:spcAft>
                <a:spcPts val="0"/>
              </a:spcAft>
              <a:buSzPts val="2000"/>
              <a:buAutoNum type="alphaLcPeriod"/>
            </a:pPr>
            <a:r>
              <a:rPr lang="en" sz="2000"/>
              <a:t>Construct a model for the variable using only RHS variables that have been modeled or “seeded”</a:t>
            </a:r>
            <a:endParaRPr sz="2000"/>
          </a:p>
          <a:p>
            <a:pPr indent="-355600" lvl="1" marL="914400" rtl="0" algn="l">
              <a:spcBef>
                <a:spcPts val="0"/>
              </a:spcBef>
              <a:spcAft>
                <a:spcPts val="0"/>
              </a:spcAft>
              <a:buSzPts val="2000"/>
              <a:buAutoNum type="alphaLcPeriod"/>
            </a:pPr>
            <a:r>
              <a:rPr lang="en" sz="2000"/>
              <a:t>Predict synthetic values for the variable based upon predicted values of variables modeled so far</a:t>
            </a:r>
            <a:endParaRPr sz="2000"/>
          </a:p>
          <a:p>
            <a:pPr indent="-355600" lvl="1" marL="914400" rtl="0" algn="l">
              <a:spcBef>
                <a:spcPts val="0"/>
              </a:spcBef>
              <a:spcAft>
                <a:spcPts val="0"/>
              </a:spcAft>
              <a:buSzPts val="2000"/>
              <a:buAutoNum type="alphaLcPeriod"/>
            </a:pPr>
            <a:r>
              <a:rPr lang="en" sz="2000"/>
              <a:t>Repeat until all variables are synthesized</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